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19"/>
  </p:notesMasterIdLst>
  <p:sldIdLst>
    <p:sldId id="273" r:id="rId5"/>
    <p:sldId id="596" r:id="rId6"/>
    <p:sldId id="590" r:id="rId7"/>
    <p:sldId id="342" r:id="rId8"/>
    <p:sldId id="587" r:id="rId9"/>
    <p:sldId id="586" r:id="rId10"/>
    <p:sldId id="597" r:id="rId11"/>
    <p:sldId id="541" r:id="rId12"/>
    <p:sldId id="269" r:id="rId13"/>
    <p:sldId id="539" r:id="rId14"/>
    <p:sldId id="558" r:id="rId15"/>
    <p:sldId id="268" r:id="rId16"/>
    <p:sldId id="552" r:id="rId17"/>
    <p:sldId id="5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FDF306-BD60-DD06-FC8C-0F99FD330AE8}" name="Wray-Gordon, Floris Rosalyn (CDC/GHC/DGHT) (CTR)" initials="WGFR((" userId="S::kvf5@cdc.gov::cc1fc273-d38a-468c-8d8f-ec8d7b7cfd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0" autoAdjust="0"/>
    <p:restoredTop sz="68377" autoAdjust="0"/>
  </p:normalViewPr>
  <p:slideViewPr>
    <p:cSldViewPr snapToGrid="0">
      <p:cViewPr varScale="1">
        <p:scale>
          <a:sx n="45" d="100"/>
          <a:sy n="45" d="100"/>
        </p:scale>
        <p:origin x="668" y="56"/>
      </p:cViewPr>
      <p:guideLst/>
    </p:cSldViewPr>
  </p:slideViewPr>
  <p:notesTextViewPr>
    <p:cViewPr>
      <p:scale>
        <a:sx n="1" d="1"/>
        <a:sy n="1" d="1"/>
      </p:scale>
      <p:origin x="0" y="0"/>
    </p:cViewPr>
  </p:notesTextViewPr>
  <p:sorterViewPr>
    <p:cViewPr>
      <p:scale>
        <a:sx n="100" d="100"/>
        <a:sy n="100" d="100"/>
      </p:scale>
      <p:origin x="0" y="-11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91DDA-2703-4697-8FD9-240D6510E8A5}" type="doc">
      <dgm:prSet loTypeId="urn:microsoft.com/office/officeart/2005/8/layout/target3" loCatId="relationship" qsTypeId="urn:microsoft.com/office/officeart/2005/8/quickstyle/simple4" qsCatId="simple" csTypeId="urn:microsoft.com/office/officeart/2005/8/colors/colorful4" csCatId="colorful" phldr="1"/>
      <dgm:spPr/>
    </dgm:pt>
    <dgm:pt modelId="{665C4192-729C-402B-9621-7DFE74DE686A}">
      <dgm:prSet phldrT="[Text]"/>
      <dgm:spPr/>
      <dgm:t>
        <a:bodyPr/>
        <a:lstStyle/>
        <a:p>
          <a:endParaRPr lang="en-US" dirty="0"/>
        </a:p>
      </dgm:t>
    </dgm:pt>
    <dgm:pt modelId="{0AB03224-1F2F-4BB8-B6C0-9003C3AC6EA1}" type="parTrans" cxnId="{270E1501-2BE1-4A64-A130-9EDBE97F65D6}">
      <dgm:prSet/>
      <dgm:spPr/>
      <dgm:t>
        <a:bodyPr/>
        <a:lstStyle/>
        <a:p>
          <a:endParaRPr lang="en-US"/>
        </a:p>
      </dgm:t>
    </dgm:pt>
    <dgm:pt modelId="{D4311A38-9671-4D30-B7AB-5B319C4C1AB5}" type="sibTrans" cxnId="{270E1501-2BE1-4A64-A130-9EDBE97F65D6}">
      <dgm:prSet/>
      <dgm:spPr/>
      <dgm:t>
        <a:bodyPr/>
        <a:lstStyle/>
        <a:p>
          <a:endParaRPr lang="en-US"/>
        </a:p>
      </dgm:t>
    </dgm:pt>
    <dgm:pt modelId="{ABDC2F0B-3142-4C9C-9CD7-FD98BB96F11F}">
      <dgm:prSet phldrT="[Text]"/>
      <dgm:spPr/>
      <dgm:t>
        <a:bodyPr/>
        <a:lstStyle/>
        <a:p>
          <a:endParaRPr lang="en-US" dirty="0"/>
        </a:p>
      </dgm:t>
    </dgm:pt>
    <dgm:pt modelId="{A6742CD2-C0D8-4620-89C5-ED87A3B8160F}" type="parTrans" cxnId="{E0E456F2-D9A4-4B5F-BF2D-4EBD170AD1B1}">
      <dgm:prSet/>
      <dgm:spPr/>
      <dgm:t>
        <a:bodyPr/>
        <a:lstStyle/>
        <a:p>
          <a:endParaRPr lang="en-US"/>
        </a:p>
      </dgm:t>
    </dgm:pt>
    <dgm:pt modelId="{DFFC0050-23B7-4754-AE84-31D9D24E568A}" type="sibTrans" cxnId="{E0E456F2-D9A4-4B5F-BF2D-4EBD170AD1B1}">
      <dgm:prSet/>
      <dgm:spPr/>
      <dgm:t>
        <a:bodyPr/>
        <a:lstStyle/>
        <a:p>
          <a:endParaRPr lang="en-US"/>
        </a:p>
      </dgm:t>
    </dgm:pt>
    <dgm:pt modelId="{4067615D-1A51-4CBD-9D16-9C41B4B9EBD5}">
      <dgm:prSet phldrT="[Text]"/>
      <dgm:spPr/>
      <dgm:t>
        <a:bodyPr/>
        <a:lstStyle/>
        <a:p>
          <a:endParaRPr lang="en-US" dirty="0"/>
        </a:p>
      </dgm:t>
    </dgm:pt>
    <dgm:pt modelId="{DC0AAF67-AA04-402F-81CF-50A7471725EC}" type="sibTrans" cxnId="{7C2E58D2-212B-46BA-BCCE-B4B5D675F739}">
      <dgm:prSet/>
      <dgm:spPr/>
      <dgm:t>
        <a:bodyPr/>
        <a:lstStyle/>
        <a:p>
          <a:endParaRPr lang="en-US"/>
        </a:p>
      </dgm:t>
    </dgm:pt>
    <dgm:pt modelId="{50949C03-9D82-43C6-BB25-AD0A80B20028}" type="parTrans" cxnId="{7C2E58D2-212B-46BA-BCCE-B4B5D675F739}">
      <dgm:prSet/>
      <dgm:spPr/>
      <dgm:t>
        <a:bodyPr/>
        <a:lstStyle/>
        <a:p>
          <a:endParaRPr lang="en-US"/>
        </a:p>
      </dgm:t>
    </dgm:pt>
    <dgm:pt modelId="{11B32900-6C20-44B4-8177-A3008FEFCABE}" type="pres">
      <dgm:prSet presAssocID="{BCB91DDA-2703-4697-8FD9-240D6510E8A5}" presName="Name0" presStyleCnt="0">
        <dgm:presLayoutVars>
          <dgm:chMax val="7"/>
          <dgm:dir/>
          <dgm:animLvl val="lvl"/>
          <dgm:resizeHandles val="exact"/>
        </dgm:presLayoutVars>
      </dgm:prSet>
      <dgm:spPr/>
    </dgm:pt>
    <dgm:pt modelId="{2B5063A9-5D0B-4D95-AA46-3D5BE434904C}" type="pres">
      <dgm:prSet presAssocID="{665C4192-729C-402B-9621-7DFE74DE686A}" presName="circle1" presStyleLbl="node1" presStyleIdx="0" presStyleCnt="3"/>
      <dgm:spPr/>
    </dgm:pt>
    <dgm:pt modelId="{8C8EE38F-2A55-4B24-9C4D-A5825E3AA7D7}" type="pres">
      <dgm:prSet presAssocID="{665C4192-729C-402B-9621-7DFE74DE686A}" presName="space" presStyleCnt="0"/>
      <dgm:spPr/>
    </dgm:pt>
    <dgm:pt modelId="{FCD637DF-D0F3-4F2A-8911-014307188B02}" type="pres">
      <dgm:prSet presAssocID="{665C4192-729C-402B-9621-7DFE74DE686A}" presName="rect1" presStyleLbl="alignAcc1" presStyleIdx="0" presStyleCnt="3" custScaleX="100000" custLinFactNeighborX="1624" custLinFactNeighborY="1749"/>
      <dgm:spPr/>
    </dgm:pt>
    <dgm:pt modelId="{A9A4DEA3-CF96-437D-9ED4-7E2FE11F77FE}" type="pres">
      <dgm:prSet presAssocID="{ABDC2F0B-3142-4C9C-9CD7-FD98BB96F11F}" presName="vertSpace2" presStyleLbl="node1" presStyleIdx="0" presStyleCnt="3"/>
      <dgm:spPr/>
    </dgm:pt>
    <dgm:pt modelId="{8B3C1D60-1A48-49B2-A631-89105F429B85}" type="pres">
      <dgm:prSet presAssocID="{ABDC2F0B-3142-4C9C-9CD7-FD98BB96F11F}" presName="circle2" presStyleLbl="node1" presStyleIdx="1" presStyleCnt="3" custScaleX="109253" custLinFactNeighborX="1115" custLinFactNeighborY="-362"/>
      <dgm:spPr/>
    </dgm:pt>
    <dgm:pt modelId="{3E31E7A9-DFFD-4607-A519-74798B182289}" type="pres">
      <dgm:prSet presAssocID="{ABDC2F0B-3142-4C9C-9CD7-FD98BB96F11F}" presName="rect2" presStyleLbl="alignAcc1" presStyleIdx="1" presStyleCnt="3" custScaleX="100000" custLinFactNeighborX="5" custLinFactNeighborY="-533"/>
      <dgm:spPr/>
    </dgm:pt>
    <dgm:pt modelId="{5541E7BB-18D3-4AE1-AAAE-E0378ED8E2E7}" type="pres">
      <dgm:prSet presAssocID="{4067615D-1A51-4CBD-9D16-9C41B4B9EBD5}" presName="vertSpace3" presStyleLbl="node1" presStyleIdx="1" presStyleCnt="3"/>
      <dgm:spPr/>
    </dgm:pt>
    <dgm:pt modelId="{59C2ADE8-CD11-48BC-8074-AB709AAB294D}" type="pres">
      <dgm:prSet presAssocID="{4067615D-1A51-4CBD-9D16-9C41B4B9EBD5}" presName="circle3" presStyleLbl="node1" presStyleIdx="2" presStyleCnt="3" custScaleX="134160" custScaleY="111098" custLinFactNeighborX="2222" custLinFactNeighborY="5996"/>
      <dgm:spPr/>
    </dgm:pt>
    <dgm:pt modelId="{F619B074-21C5-4B29-BDBC-2AE581353369}" type="pres">
      <dgm:prSet presAssocID="{4067615D-1A51-4CBD-9D16-9C41B4B9EBD5}" presName="rect3" presStyleLbl="alignAcc1" presStyleIdx="2" presStyleCnt="3" custScaleX="100000" custScaleY="85950" custLinFactNeighborX="81" custLinFactNeighborY="-2248"/>
      <dgm:spPr/>
    </dgm:pt>
    <dgm:pt modelId="{FC477C41-5233-4FDB-9003-94D0443F233C}" type="pres">
      <dgm:prSet presAssocID="{665C4192-729C-402B-9621-7DFE74DE686A}" presName="rect1ParTxNoCh" presStyleLbl="alignAcc1" presStyleIdx="2" presStyleCnt="3">
        <dgm:presLayoutVars>
          <dgm:chMax val="1"/>
          <dgm:bulletEnabled val="1"/>
        </dgm:presLayoutVars>
      </dgm:prSet>
      <dgm:spPr/>
    </dgm:pt>
    <dgm:pt modelId="{505BDA94-A324-4DF4-9344-B48F5B64ECD7}" type="pres">
      <dgm:prSet presAssocID="{ABDC2F0B-3142-4C9C-9CD7-FD98BB96F11F}" presName="rect2ParTxNoCh" presStyleLbl="alignAcc1" presStyleIdx="2" presStyleCnt="3">
        <dgm:presLayoutVars>
          <dgm:chMax val="1"/>
          <dgm:bulletEnabled val="1"/>
        </dgm:presLayoutVars>
      </dgm:prSet>
      <dgm:spPr/>
    </dgm:pt>
    <dgm:pt modelId="{76A0CBDB-A58C-4533-BB1F-80D636E40D8C}" type="pres">
      <dgm:prSet presAssocID="{4067615D-1A51-4CBD-9D16-9C41B4B9EBD5}" presName="rect3ParTxNoCh" presStyleLbl="alignAcc1" presStyleIdx="2" presStyleCnt="3">
        <dgm:presLayoutVars>
          <dgm:chMax val="1"/>
          <dgm:bulletEnabled val="1"/>
        </dgm:presLayoutVars>
      </dgm:prSet>
      <dgm:spPr/>
    </dgm:pt>
  </dgm:ptLst>
  <dgm:cxnLst>
    <dgm:cxn modelId="{270E1501-2BE1-4A64-A130-9EDBE97F65D6}" srcId="{BCB91DDA-2703-4697-8FD9-240D6510E8A5}" destId="{665C4192-729C-402B-9621-7DFE74DE686A}" srcOrd="0" destOrd="0" parTransId="{0AB03224-1F2F-4BB8-B6C0-9003C3AC6EA1}" sibTransId="{D4311A38-9671-4D30-B7AB-5B319C4C1AB5}"/>
    <dgm:cxn modelId="{C2CB8D28-AB15-4278-B1E7-0A6EC3AEABEE}" type="presOf" srcId="{ABDC2F0B-3142-4C9C-9CD7-FD98BB96F11F}" destId="{505BDA94-A324-4DF4-9344-B48F5B64ECD7}" srcOrd="1" destOrd="0" presId="urn:microsoft.com/office/officeart/2005/8/layout/target3"/>
    <dgm:cxn modelId="{39C24F62-020E-4834-AB8B-8D6096224B3D}" type="presOf" srcId="{ABDC2F0B-3142-4C9C-9CD7-FD98BB96F11F}" destId="{3E31E7A9-DFFD-4607-A519-74798B182289}" srcOrd="0" destOrd="0" presId="urn:microsoft.com/office/officeart/2005/8/layout/target3"/>
    <dgm:cxn modelId="{90300B78-5080-45AF-8C63-18A09AA99034}" type="presOf" srcId="{4067615D-1A51-4CBD-9D16-9C41B4B9EBD5}" destId="{76A0CBDB-A58C-4533-BB1F-80D636E40D8C}" srcOrd="1" destOrd="0" presId="urn:microsoft.com/office/officeart/2005/8/layout/target3"/>
    <dgm:cxn modelId="{7708B892-CE61-4A99-9504-A16525D37EAE}" type="presOf" srcId="{BCB91DDA-2703-4697-8FD9-240D6510E8A5}" destId="{11B32900-6C20-44B4-8177-A3008FEFCABE}" srcOrd="0" destOrd="0" presId="urn:microsoft.com/office/officeart/2005/8/layout/target3"/>
    <dgm:cxn modelId="{483767A8-ED32-464C-A77A-767FACA8B71E}" type="presOf" srcId="{665C4192-729C-402B-9621-7DFE74DE686A}" destId="{FCD637DF-D0F3-4F2A-8911-014307188B02}" srcOrd="0" destOrd="0" presId="urn:microsoft.com/office/officeart/2005/8/layout/target3"/>
    <dgm:cxn modelId="{7C2E58D2-212B-46BA-BCCE-B4B5D675F739}" srcId="{BCB91DDA-2703-4697-8FD9-240D6510E8A5}" destId="{4067615D-1A51-4CBD-9D16-9C41B4B9EBD5}" srcOrd="2" destOrd="0" parTransId="{50949C03-9D82-43C6-BB25-AD0A80B20028}" sibTransId="{DC0AAF67-AA04-402F-81CF-50A7471725EC}"/>
    <dgm:cxn modelId="{C8A5C1E4-50C8-4BC5-9F16-A660361E1A5C}" type="presOf" srcId="{4067615D-1A51-4CBD-9D16-9C41B4B9EBD5}" destId="{F619B074-21C5-4B29-BDBC-2AE581353369}" srcOrd="0" destOrd="0" presId="urn:microsoft.com/office/officeart/2005/8/layout/target3"/>
    <dgm:cxn modelId="{02FCD0E9-DBF8-4210-A87E-1105157E4F4E}" type="presOf" srcId="{665C4192-729C-402B-9621-7DFE74DE686A}" destId="{FC477C41-5233-4FDB-9003-94D0443F233C}" srcOrd="1" destOrd="0" presId="urn:microsoft.com/office/officeart/2005/8/layout/target3"/>
    <dgm:cxn modelId="{E0E456F2-D9A4-4B5F-BF2D-4EBD170AD1B1}" srcId="{BCB91DDA-2703-4697-8FD9-240D6510E8A5}" destId="{ABDC2F0B-3142-4C9C-9CD7-FD98BB96F11F}" srcOrd="1" destOrd="0" parTransId="{A6742CD2-C0D8-4620-89C5-ED87A3B8160F}" sibTransId="{DFFC0050-23B7-4754-AE84-31D9D24E568A}"/>
    <dgm:cxn modelId="{535D731D-EC7B-40C0-991C-D7B0D7E5BA58}" type="presParOf" srcId="{11B32900-6C20-44B4-8177-A3008FEFCABE}" destId="{2B5063A9-5D0B-4D95-AA46-3D5BE434904C}" srcOrd="0" destOrd="0" presId="urn:microsoft.com/office/officeart/2005/8/layout/target3"/>
    <dgm:cxn modelId="{70568829-8EA6-4D78-BDAA-C66919499F0D}" type="presParOf" srcId="{11B32900-6C20-44B4-8177-A3008FEFCABE}" destId="{8C8EE38F-2A55-4B24-9C4D-A5825E3AA7D7}" srcOrd="1" destOrd="0" presId="urn:microsoft.com/office/officeart/2005/8/layout/target3"/>
    <dgm:cxn modelId="{44414AE8-6E5D-4EC6-9C11-E50D6B970274}" type="presParOf" srcId="{11B32900-6C20-44B4-8177-A3008FEFCABE}" destId="{FCD637DF-D0F3-4F2A-8911-014307188B02}" srcOrd="2" destOrd="0" presId="urn:microsoft.com/office/officeart/2005/8/layout/target3"/>
    <dgm:cxn modelId="{13A3A88A-0A87-4C05-8028-A1FD3293102F}" type="presParOf" srcId="{11B32900-6C20-44B4-8177-A3008FEFCABE}" destId="{A9A4DEA3-CF96-437D-9ED4-7E2FE11F77FE}" srcOrd="3" destOrd="0" presId="urn:microsoft.com/office/officeart/2005/8/layout/target3"/>
    <dgm:cxn modelId="{9541A3DB-6810-4317-824E-0D6180F51BD7}" type="presParOf" srcId="{11B32900-6C20-44B4-8177-A3008FEFCABE}" destId="{8B3C1D60-1A48-49B2-A631-89105F429B85}" srcOrd="4" destOrd="0" presId="urn:microsoft.com/office/officeart/2005/8/layout/target3"/>
    <dgm:cxn modelId="{951B1467-CB5D-4267-AA9A-A6C859359287}" type="presParOf" srcId="{11B32900-6C20-44B4-8177-A3008FEFCABE}" destId="{3E31E7A9-DFFD-4607-A519-74798B182289}" srcOrd="5" destOrd="0" presId="urn:microsoft.com/office/officeart/2005/8/layout/target3"/>
    <dgm:cxn modelId="{F42C1FB1-DA29-4B61-AC74-0349C2BFF548}" type="presParOf" srcId="{11B32900-6C20-44B4-8177-A3008FEFCABE}" destId="{5541E7BB-18D3-4AE1-AAAE-E0378ED8E2E7}" srcOrd="6" destOrd="0" presId="urn:microsoft.com/office/officeart/2005/8/layout/target3"/>
    <dgm:cxn modelId="{F7B9CB7F-7DD2-4B36-9786-CA76AAF25023}" type="presParOf" srcId="{11B32900-6C20-44B4-8177-A3008FEFCABE}" destId="{59C2ADE8-CD11-48BC-8074-AB709AAB294D}" srcOrd="7" destOrd="0" presId="urn:microsoft.com/office/officeart/2005/8/layout/target3"/>
    <dgm:cxn modelId="{4B26F438-E971-49A4-A7BC-4741865F6F0A}" type="presParOf" srcId="{11B32900-6C20-44B4-8177-A3008FEFCABE}" destId="{F619B074-21C5-4B29-BDBC-2AE581353369}" srcOrd="8" destOrd="0" presId="urn:microsoft.com/office/officeart/2005/8/layout/target3"/>
    <dgm:cxn modelId="{A30D3FA7-872A-4432-A352-8175777F1BAB}" type="presParOf" srcId="{11B32900-6C20-44B4-8177-A3008FEFCABE}" destId="{FC477C41-5233-4FDB-9003-94D0443F233C}" srcOrd="9" destOrd="0" presId="urn:microsoft.com/office/officeart/2005/8/layout/target3"/>
    <dgm:cxn modelId="{7DF671F9-6B20-48B6-92B8-642182DE39DB}" type="presParOf" srcId="{11B32900-6C20-44B4-8177-A3008FEFCABE}" destId="{505BDA94-A324-4DF4-9344-B48F5B64ECD7}" srcOrd="10" destOrd="0" presId="urn:microsoft.com/office/officeart/2005/8/layout/target3"/>
    <dgm:cxn modelId="{36AB6DBC-3BEA-4216-9F4A-3F3281716E8F}" type="presParOf" srcId="{11B32900-6C20-44B4-8177-A3008FEFCABE}" destId="{76A0CBDB-A58C-4533-BB1F-80D636E40D8C}"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1D3448-5D77-4DAF-BEA6-31CFF23D0FCE}" type="doc">
      <dgm:prSet loTypeId="urn:microsoft.com/office/officeart/2005/8/layout/hList6" loCatId="list" qsTypeId="urn:microsoft.com/office/officeart/2005/8/quickstyle/3d2" qsCatId="3D" csTypeId="urn:microsoft.com/office/officeart/2005/8/colors/colorful1" csCatId="colorful" phldr="1"/>
      <dgm:spPr/>
      <dgm:t>
        <a:bodyPr/>
        <a:lstStyle/>
        <a:p>
          <a:endParaRPr lang="en-US"/>
        </a:p>
      </dgm:t>
    </dgm:pt>
    <dgm:pt modelId="{9CE31B6B-89FB-4506-B832-EF1F0B559998}">
      <dgm:prSet phldrT="[Text]" custT="1"/>
      <dgm:spPr>
        <a:xfrm rot="16200000">
          <a:off x="2127366" y="12789"/>
          <a:ext cx="2014537" cy="1988957"/>
        </a:xfrm>
        <a:prstGeom prst="flowChartManualOperation">
          <a:avLst/>
        </a:prstGeom>
      </dgm:spPr>
      <dgm:t>
        <a:bodyPr/>
        <a:lstStyle/>
        <a:p>
          <a:pPr algn="r">
            <a:buNone/>
          </a:pPr>
          <a:r>
            <a:rPr lang="en-US" sz="1800" dirty="0">
              <a:latin typeface="Franklin Gothic Medium"/>
              <a:ea typeface="+mn-ea"/>
              <a:cs typeface="+mn-cs"/>
            </a:rPr>
            <a:t>Improvement plan</a:t>
          </a:r>
        </a:p>
      </dgm:t>
    </dgm:pt>
    <dgm:pt modelId="{41F2A4E4-B990-4098-9E5A-EBFE595E5F91}" type="parTrans" cxnId="{64C20374-31BC-4723-AFE1-798551EAAFA1}">
      <dgm:prSet/>
      <dgm:spPr/>
      <dgm:t>
        <a:bodyPr/>
        <a:lstStyle/>
        <a:p>
          <a:endParaRPr lang="en-US" sz="2000"/>
        </a:p>
      </dgm:t>
    </dgm:pt>
    <dgm:pt modelId="{5D146E2B-AB50-4569-92B9-4DEA4C52DC4A}" type="sibTrans" cxnId="{64C20374-31BC-4723-AFE1-798551EAAFA1}">
      <dgm:prSet/>
      <dgm:spPr/>
      <dgm:t>
        <a:bodyPr/>
        <a:lstStyle/>
        <a:p>
          <a:endParaRPr lang="en-US" sz="2000"/>
        </a:p>
      </dgm:t>
    </dgm:pt>
    <dgm:pt modelId="{385359A9-F2B4-4427-ADE8-07D816DCBAE5}">
      <dgm:prSet phldrT="[Text]" custT="1"/>
      <dgm:spPr>
        <a:xfrm rot="16200000">
          <a:off x="6403625" y="12789"/>
          <a:ext cx="2014537" cy="1988957"/>
        </a:xfrm>
        <a:prstGeom prst="flowChartManualOperation">
          <a:avLst/>
        </a:prstGeom>
      </dgm:spPr>
      <dgm:t>
        <a:bodyPr/>
        <a:lstStyle/>
        <a:p>
          <a:pPr>
            <a:buNone/>
          </a:pPr>
          <a:r>
            <a:rPr lang="en-US" sz="1800" dirty="0">
              <a:latin typeface="Franklin Gothic Medium"/>
              <a:ea typeface="+mn-ea"/>
              <a:cs typeface="+mn-cs"/>
            </a:rPr>
            <a:t>Site Certification </a:t>
          </a:r>
        </a:p>
      </dgm:t>
    </dgm:pt>
    <dgm:pt modelId="{ADFF0ED9-8E8E-4D7D-8863-46F78A7C7A8C}" type="parTrans" cxnId="{EE6CBEBC-57FB-4D25-BA56-F44D1B439217}">
      <dgm:prSet/>
      <dgm:spPr/>
      <dgm:t>
        <a:bodyPr/>
        <a:lstStyle/>
        <a:p>
          <a:endParaRPr lang="en-US" sz="2000"/>
        </a:p>
      </dgm:t>
    </dgm:pt>
    <dgm:pt modelId="{4350360C-1472-40B6-B584-6C2DBE37F57B}" type="sibTrans" cxnId="{EE6CBEBC-57FB-4D25-BA56-F44D1B439217}">
      <dgm:prSet/>
      <dgm:spPr/>
      <dgm:t>
        <a:bodyPr/>
        <a:lstStyle/>
        <a:p>
          <a:endParaRPr lang="en-US" sz="2000"/>
        </a:p>
      </dgm:t>
    </dgm:pt>
    <dgm:pt modelId="{692E1951-012A-4A99-9A57-C0AB8F9DA9CB}">
      <dgm:prSet phldrT="[Text]" custT="1"/>
      <dgm:spPr>
        <a:xfrm rot="16200000">
          <a:off x="-10762" y="12789"/>
          <a:ext cx="2014537" cy="1988957"/>
        </a:xfrm>
        <a:prstGeom prst="flowChartManualOperation">
          <a:avLst/>
        </a:prstGeom>
      </dgm:spPr>
      <dgm:t>
        <a:bodyPr/>
        <a:lstStyle/>
        <a:p>
          <a:pPr>
            <a:buNone/>
          </a:pPr>
          <a:r>
            <a:rPr lang="en-US" sz="1800" b="0" dirty="0">
              <a:latin typeface="Franklin Gothic Medium"/>
              <a:ea typeface="+mn-ea"/>
              <a:cs typeface="+mn-cs"/>
            </a:rPr>
            <a:t>Baseline Audit </a:t>
          </a:r>
        </a:p>
      </dgm:t>
    </dgm:pt>
    <dgm:pt modelId="{39BD6460-1110-4ED2-9020-1C1293D53535}" type="parTrans" cxnId="{C57F5A83-3365-45F2-81F1-8D5BA12293FD}">
      <dgm:prSet/>
      <dgm:spPr/>
      <dgm:t>
        <a:bodyPr/>
        <a:lstStyle/>
        <a:p>
          <a:endParaRPr lang="en-US" sz="1600"/>
        </a:p>
      </dgm:t>
    </dgm:pt>
    <dgm:pt modelId="{9BE5BFF7-ABBA-4200-A6B0-E48F436E4914}" type="sibTrans" cxnId="{C57F5A83-3365-45F2-81F1-8D5BA12293FD}">
      <dgm:prSet/>
      <dgm:spPr/>
      <dgm:t>
        <a:bodyPr/>
        <a:lstStyle/>
        <a:p>
          <a:endParaRPr lang="en-US" sz="1600"/>
        </a:p>
      </dgm:t>
    </dgm:pt>
    <dgm:pt modelId="{348BBE77-B88E-4800-BF03-81CD5606EAF2}">
      <dgm:prSet phldrT="[Text]" custT="1"/>
      <dgm:spPr>
        <a:xfrm rot="16200000">
          <a:off x="4246160" y="12789"/>
          <a:ext cx="2014537" cy="1988957"/>
        </a:xfrm>
        <a:prstGeom prst="flowChartManualOperation">
          <a:avLst/>
        </a:prstGeom>
      </dgm:spPr>
      <dgm:t>
        <a:bodyPr/>
        <a:lstStyle/>
        <a:p>
          <a:pPr algn="r">
            <a:buNone/>
          </a:pPr>
          <a:r>
            <a:rPr lang="en-US" sz="1800" dirty="0">
              <a:latin typeface="Franklin Gothic Medium"/>
              <a:ea typeface="+mn-ea"/>
              <a:cs typeface="+mn-cs"/>
            </a:rPr>
            <a:t>Follow up audits</a:t>
          </a:r>
        </a:p>
      </dgm:t>
    </dgm:pt>
    <dgm:pt modelId="{053968B9-52CA-4129-BAFF-EF3B23AAC8FD}" type="parTrans" cxnId="{A50C55AA-53A7-4F2B-9BD5-A0C2094617F9}">
      <dgm:prSet/>
      <dgm:spPr/>
      <dgm:t>
        <a:bodyPr/>
        <a:lstStyle/>
        <a:p>
          <a:endParaRPr lang="en-US" sz="1600"/>
        </a:p>
      </dgm:t>
    </dgm:pt>
    <dgm:pt modelId="{D5168DE6-875D-4FD4-839F-F4CCA20EEF44}" type="sibTrans" cxnId="{A50C55AA-53A7-4F2B-9BD5-A0C2094617F9}">
      <dgm:prSet/>
      <dgm:spPr/>
      <dgm:t>
        <a:bodyPr/>
        <a:lstStyle/>
        <a:p>
          <a:endParaRPr lang="en-US" sz="1600"/>
        </a:p>
      </dgm:t>
    </dgm:pt>
    <dgm:pt modelId="{42491114-2344-4D6B-9D49-179B9F8FC7E2}">
      <dgm:prSet phldrT="[Text]" custT="1"/>
      <dgm:spPr>
        <a:xfrm rot="16200000">
          <a:off x="-10762" y="12789"/>
          <a:ext cx="2014537" cy="1988957"/>
        </a:xfrm>
      </dgm:spPr>
      <dgm:t>
        <a:bodyPr/>
        <a:lstStyle/>
        <a:p>
          <a:pPr>
            <a:buNone/>
          </a:pPr>
          <a:r>
            <a:rPr lang="en-US" sz="1800" b="0" dirty="0">
              <a:latin typeface="Franklin Gothic Medium"/>
              <a:ea typeface="+mn-ea"/>
              <a:cs typeface="+mn-cs"/>
            </a:rPr>
            <a:t>Identification of sites and development of work plan</a:t>
          </a:r>
        </a:p>
      </dgm:t>
    </dgm:pt>
    <dgm:pt modelId="{342B14BA-FBA2-429E-94F1-9973EB35267C}" type="parTrans" cxnId="{5D64C388-968E-4A28-B0E7-6347A4C37E2C}">
      <dgm:prSet/>
      <dgm:spPr/>
      <dgm:t>
        <a:bodyPr/>
        <a:lstStyle/>
        <a:p>
          <a:endParaRPr lang="en-US" sz="1600"/>
        </a:p>
      </dgm:t>
    </dgm:pt>
    <dgm:pt modelId="{85227FF0-E7C3-435B-9356-1C5089F7F253}" type="sibTrans" cxnId="{5D64C388-968E-4A28-B0E7-6347A4C37E2C}">
      <dgm:prSet/>
      <dgm:spPr/>
      <dgm:t>
        <a:bodyPr/>
        <a:lstStyle/>
        <a:p>
          <a:endParaRPr lang="en-US" sz="1600"/>
        </a:p>
      </dgm:t>
    </dgm:pt>
    <dgm:pt modelId="{672814EA-AF70-4CEF-925E-EEA3839FEC13}">
      <dgm:prSet custT="1"/>
      <dgm:spPr/>
      <dgm:t>
        <a:bodyPr/>
        <a:lstStyle/>
        <a:p>
          <a:pPr>
            <a:buNone/>
          </a:pPr>
          <a:r>
            <a:rPr lang="en-US" sz="1800" b="0" dirty="0">
              <a:latin typeface="Franklin Gothic Medium"/>
              <a:ea typeface="+mn-ea"/>
              <a:cs typeface="+mn-cs"/>
            </a:rPr>
            <a:t>Regional sensitization and selection of sites</a:t>
          </a:r>
        </a:p>
      </dgm:t>
    </dgm:pt>
    <dgm:pt modelId="{CA72B27A-90B5-4338-9CDC-070C52C54136}" type="parTrans" cxnId="{7F5C8A2A-A2E5-45D4-A64B-E324FAB5B24E}">
      <dgm:prSet/>
      <dgm:spPr/>
      <dgm:t>
        <a:bodyPr/>
        <a:lstStyle/>
        <a:p>
          <a:endParaRPr lang="en-US" sz="1600"/>
        </a:p>
      </dgm:t>
    </dgm:pt>
    <dgm:pt modelId="{F4D3EDB3-858A-402B-8232-D6B10D3F939E}" type="sibTrans" cxnId="{7F5C8A2A-A2E5-45D4-A64B-E324FAB5B24E}">
      <dgm:prSet/>
      <dgm:spPr/>
      <dgm:t>
        <a:bodyPr/>
        <a:lstStyle/>
        <a:p>
          <a:endParaRPr lang="en-US" sz="1600"/>
        </a:p>
      </dgm:t>
    </dgm:pt>
    <dgm:pt modelId="{C43BD244-50C9-4104-B05D-4B00CAB4A1BB}">
      <dgm:prSet phldrT="[Text]" custT="1"/>
      <dgm:spPr>
        <a:xfrm rot="16200000">
          <a:off x="-10762" y="12789"/>
          <a:ext cx="2014537" cy="1988957"/>
        </a:xfrm>
      </dgm:spPr>
      <dgm:t>
        <a:bodyPr/>
        <a:lstStyle/>
        <a:p>
          <a:pPr>
            <a:buNone/>
          </a:pPr>
          <a:r>
            <a:rPr lang="en-US" sz="1800" b="0" dirty="0">
              <a:latin typeface="Franklin Gothic Medium"/>
              <a:ea typeface="+mn-ea"/>
              <a:cs typeface="+mn-cs"/>
            </a:rPr>
            <a:t>MOH Endorsement</a:t>
          </a:r>
        </a:p>
      </dgm:t>
    </dgm:pt>
    <dgm:pt modelId="{C8F19F75-BE3C-42D5-A96C-46E691BFD3B4}" type="parTrans" cxnId="{6956520B-0CDB-427D-9B5F-3562501DEE41}">
      <dgm:prSet/>
      <dgm:spPr/>
      <dgm:t>
        <a:bodyPr/>
        <a:lstStyle/>
        <a:p>
          <a:endParaRPr lang="en-US"/>
        </a:p>
      </dgm:t>
    </dgm:pt>
    <dgm:pt modelId="{D5D5DF8D-9C15-4CB0-BA7D-3855BC7491EB}" type="sibTrans" cxnId="{6956520B-0CDB-427D-9B5F-3562501DEE41}">
      <dgm:prSet/>
      <dgm:spPr/>
      <dgm:t>
        <a:bodyPr/>
        <a:lstStyle/>
        <a:p>
          <a:endParaRPr lang="en-US"/>
        </a:p>
      </dgm:t>
    </dgm:pt>
    <dgm:pt modelId="{2CCEC192-B443-49BD-9046-5CF5F7C2EF12}" type="pres">
      <dgm:prSet presAssocID="{F21D3448-5D77-4DAF-BEA6-31CFF23D0FCE}" presName="Name0" presStyleCnt="0">
        <dgm:presLayoutVars>
          <dgm:dir/>
          <dgm:resizeHandles val="exact"/>
        </dgm:presLayoutVars>
      </dgm:prSet>
      <dgm:spPr/>
    </dgm:pt>
    <dgm:pt modelId="{809B56D4-C140-48B8-B5DD-768D55D1177F}" type="pres">
      <dgm:prSet presAssocID="{C43BD244-50C9-4104-B05D-4B00CAB4A1BB}" presName="node" presStyleLbl="node1" presStyleIdx="0" presStyleCnt="7">
        <dgm:presLayoutVars>
          <dgm:bulletEnabled val="1"/>
        </dgm:presLayoutVars>
      </dgm:prSet>
      <dgm:spPr/>
    </dgm:pt>
    <dgm:pt modelId="{9B17A8B5-EEC6-4364-92EF-2D021AD92DA0}" type="pres">
      <dgm:prSet presAssocID="{D5D5DF8D-9C15-4CB0-BA7D-3855BC7491EB}" presName="sibTrans" presStyleCnt="0"/>
      <dgm:spPr/>
    </dgm:pt>
    <dgm:pt modelId="{C6E4A8B0-5554-48CE-8F7B-A511F61F39C7}" type="pres">
      <dgm:prSet presAssocID="{42491114-2344-4D6B-9D49-179B9F8FC7E2}" presName="node" presStyleLbl="node1" presStyleIdx="1" presStyleCnt="7">
        <dgm:presLayoutVars>
          <dgm:bulletEnabled val="1"/>
        </dgm:presLayoutVars>
      </dgm:prSet>
      <dgm:spPr>
        <a:prstGeom prst="flowChartManualOperation">
          <a:avLst/>
        </a:prstGeom>
      </dgm:spPr>
    </dgm:pt>
    <dgm:pt modelId="{335AB907-E289-4303-95C9-D13481BF6074}" type="pres">
      <dgm:prSet presAssocID="{85227FF0-E7C3-435B-9356-1C5089F7F253}" presName="sibTrans" presStyleCnt="0"/>
      <dgm:spPr/>
    </dgm:pt>
    <dgm:pt modelId="{C0AE3398-4EF8-46DB-99AE-0315A1827A14}" type="pres">
      <dgm:prSet presAssocID="{672814EA-AF70-4CEF-925E-EEA3839FEC13}" presName="node" presStyleLbl="node1" presStyleIdx="2" presStyleCnt="7">
        <dgm:presLayoutVars>
          <dgm:bulletEnabled val="1"/>
        </dgm:presLayoutVars>
      </dgm:prSet>
      <dgm:spPr/>
    </dgm:pt>
    <dgm:pt modelId="{AAC499DE-CC3F-44B6-A973-3EF49A67B832}" type="pres">
      <dgm:prSet presAssocID="{F4D3EDB3-858A-402B-8232-D6B10D3F939E}" presName="sibTrans" presStyleCnt="0"/>
      <dgm:spPr/>
    </dgm:pt>
    <dgm:pt modelId="{FA435784-C7C9-452F-82BB-C1F6B4C1C884}" type="pres">
      <dgm:prSet presAssocID="{692E1951-012A-4A99-9A57-C0AB8F9DA9CB}" presName="node" presStyleLbl="node1" presStyleIdx="3" presStyleCnt="7">
        <dgm:presLayoutVars>
          <dgm:bulletEnabled val="1"/>
        </dgm:presLayoutVars>
      </dgm:prSet>
      <dgm:spPr/>
    </dgm:pt>
    <dgm:pt modelId="{ECCF4DFA-7286-48C1-9FE0-65C97A13C4B7}" type="pres">
      <dgm:prSet presAssocID="{9BE5BFF7-ABBA-4200-A6B0-E48F436E4914}" presName="sibTrans" presStyleCnt="0"/>
      <dgm:spPr/>
    </dgm:pt>
    <dgm:pt modelId="{1183074B-CBB9-4E0E-B17C-5390EF71BA04}" type="pres">
      <dgm:prSet presAssocID="{9CE31B6B-89FB-4506-B832-EF1F0B559998}" presName="node" presStyleLbl="node1" presStyleIdx="4" presStyleCnt="7">
        <dgm:presLayoutVars>
          <dgm:bulletEnabled val="1"/>
        </dgm:presLayoutVars>
      </dgm:prSet>
      <dgm:spPr/>
    </dgm:pt>
    <dgm:pt modelId="{46108BCE-2ABA-4546-A6DD-6BC756D65107}" type="pres">
      <dgm:prSet presAssocID="{5D146E2B-AB50-4569-92B9-4DEA4C52DC4A}" presName="sibTrans" presStyleCnt="0"/>
      <dgm:spPr/>
    </dgm:pt>
    <dgm:pt modelId="{5890CA7A-8D4D-449D-A67F-A47728FC202F}" type="pres">
      <dgm:prSet presAssocID="{348BBE77-B88E-4800-BF03-81CD5606EAF2}" presName="node" presStyleLbl="node1" presStyleIdx="5" presStyleCnt="7" custLinFactNeighborX="-12962" custLinFactNeighborY="-316">
        <dgm:presLayoutVars>
          <dgm:bulletEnabled val="1"/>
        </dgm:presLayoutVars>
      </dgm:prSet>
      <dgm:spPr/>
    </dgm:pt>
    <dgm:pt modelId="{8A94D3A1-20C8-403A-AD4F-47F137212F18}" type="pres">
      <dgm:prSet presAssocID="{D5168DE6-875D-4FD4-839F-F4CCA20EEF44}" presName="sibTrans" presStyleCnt="0"/>
      <dgm:spPr/>
    </dgm:pt>
    <dgm:pt modelId="{F8C4B0AB-596F-4996-9BE2-A221866D397A}" type="pres">
      <dgm:prSet presAssocID="{385359A9-F2B4-4427-ADE8-07D816DCBAE5}" presName="node" presStyleLbl="node1" presStyleIdx="6" presStyleCnt="7">
        <dgm:presLayoutVars>
          <dgm:bulletEnabled val="1"/>
        </dgm:presLayoutVars>
      </dgm:prSet>
      <dgm:spPr/>
    </dgm:pt>
  </dgm:ptLst>
  <dgm:cxnLst>
    <dgm:cxn modelId="{6956520B-0CDB-427D-9B5F-3562501DEE41}" srcId="{F21D3448-5D77-4DAF-BEA6-31CFF23D0FCE}" destId="{C43BD244-50C9-4104-B05D-4B00CAB4A1BB}" srcOrd="0" destOrd="0" parTransId="{C8F19F75-BE3C-42D5-A96C-46E691BFD3B4}" sibTransId="{D5D5DF8D-9C15-4CB0-BA7D-3855BC7491EB}"/>
    <dgm:cxn modelId="{AB50AC1B-CA0C-4064-8BA5-35F8E5F9C0EA}" type="presOf" srcId="{672814EA-AF70-4CEF-925E-EEA3839FEC13}" destId="{C0AE3398-4EF8-46DB-99AE-0315A1827A14}" srcOrd="0" destOrd="0" presId="urn:microsoft.com/office/officeart/2005/8/layout/hList6"/>
    <dgm:cxn modelId="{7F5C8A2A-A2E5-45D4-A64B-E324FAB5B24E}" srcId="{F21D3448-5D77-4DAF-BEA6-31CFF23D0FCE}" destId="{672814EA-AF70-4CEF-925E-EEA3839FEC13}" srcOrd="2" destOrd="0" parTransId="{CA72B27A-90B5-4338-9CDC-070C52C54136}" sibTransId="{F4D3EDB3-858A-402B-8232-D6B10D3F939E}"/>
    <dgm:cxn modelId="{A87E7C34-9439-4725-919E-67677262A31B}" type="presOf" srcId="{F21D3448-5D77-4DAF-BEA6-31CFF23D0FCE}" destId="{2CCEC192-B443-49BD-9046-5CF5F7C2EF12}" srcOrd="0" destOrd="0" presId="urn:microsoft.com/office/officeart/2005/8/layout/hList6"/>
    <dgm:cxn modelId="{BD40A552-B31F-4AE6-A46C-1B5EF8882D12}" type="presOf" srcId="{348BBE77-B88E-4800-BF03-81CD5606EAF2}" destId="{5890CA7A-8D4D-449D-A67F-A47728FC202F}" srcOrd="0" destOrd="0" presId="urn:microsoft.com/office/officeart/2005/8/layout/hList6"/>
    <dgm:cxn modelId="{64C20374-31BC-4723-AFE1-798551EAAFA1}" srcId="{F21D3448-5D77-4DAF-BEA6-31CFF23D0FCE}" destId="{9CE31B6B-89FB-4506-B832-EF1F0B559998}" srcOrd="4" destOrd="0" parTransId="{41F2A4E4-B990-4098-9E5A-EBFE595E5F91}" sibTransId="{5D146E2B-AB50-4569-92B9-4DEA4C52DC4A}"/>
    <dgm:cxn modelId="{20D7837E-4FF7-45A2-B1CE-26E3BFE0B435}" type="presOf" srcId="{C43BD244-50C9-4104-B05D-4B00CAB4A1BB}" destId="{809B56D4-C140-48B8-B5DD-768D55D1177F}" srcOrd="0" destOrd="0" presId="urn:microsoft.com/office/officeart/2005/8/layout/hList6"/>
    <dgm:cxn modelId="{C57F5A83-3365-45F2-81F1-8D5BA12293FD}" srcId="{F21D3448-5D77-4DAF-BEA6-31CFF23D0FCE}" destId="{692E1951-012A-4A99-9A57-C0AB8F9DA9CB}" srcOrd="3" destOrd="0" parTransId="{39BD6460-1110-4ED2-9020-1C1293D53535}" sibTransId="{9BE5BFF7-ABBA-4200-A6B0-E48F436E4914}"/>
    <dgm:cxn modelId="{4A100E88-FA92-4D42-B694-9E9C88A7FEF1}" type="presOf" srcId="{385359A9-F2B4-4427-ADE8-07D816DCBAE5}" destId="{F8C4B0AB-596F-4996-9BE2-A221866D397A}" srcOrd="0" destOrd="0" presId="urn:microsoft.com/office/officeart/2005/8/layout/hList6"/>
    <dgm:cxn modelId="{5D64C388-968E-4A28-B0E7-6347A4C37E2C}" srcId="{F21D3448-5D77-4DAF-BEA6-31CFF23D0FCE}" destId="{42491114-2344-4D6B-9D49-179B9F8FC7E2}" srcOrd="1" destOrd="0" parTransId="{342B14BA-FBA2-429E-94F1-9973EB35267C}" sibTransId="{85227FF0-E7C3-435B-9356-1C5089F7F253}"/>
    <dgm:cxn modelId="{A50C55AA-53A7-4F2B-9BD5-A0C2094617F9}" srcId="{F21D3448-5D77-4DAF-BEA6-31CFF23D0FCE}" destId="{348BBE77-B88E-4800-BF03-81CD5606EAF2}" srcOrd="5" destOrd="0" parTransId="{053968B9-52CA-4129-BAFF-EF3B23AAC8FD}" sibTransId="{D5168DE6-875D-4FD4-839F-F4CCA20EEF44}"/>
    <dgm:cxn modelId="{AF34D2AD-A3E8-4BA4-B7CB-C11F05CE845F}" type="presOf" srcId="{9CE31B6B-89FB-4506-B832-EF1F0B559998}" destId="{1183074B-CBB9-4E0E-B17C-5390EF71BA04}" srcOrd="0" destOrd="0" presId="urn:microsoft.com/office/officeart/2005/8/layout/hList6"/>
    <dgm:cxn modelId="{973FD2B8-972B-48C3-9460-EA54B9CBDE71}" type="presOf" srcId="{42491114-2344-4D6B-9D49-179B9F8FC7E2}" destId="{C6E4A8B0-5554-48CE-8F7B-A511F61F39C7}" srcOrd="0" destOrd="0" presId="urn:microsoft.com/office/officeart/2005/8/layout/hList6"/>
    <dgm:cxn modelId="{EE6CBEBC-57FB-4D25-BA56-F44D1B439217}" srcId="{F21D3448-5D77-4DAF-BEA6-31CFF23D0FCE}" destId="{385359A9-F2B4-4427-ADE8-07D816DCBAE5}" srcOrd="6" destOrd="0" parTransId="{ADFF0ED9-8E8E-4D7D-8863-46F78A7C7A8C}" sibTransId="{4350360C-1472-40B6-B584-6C2DBE37F57B}"/>
    <dgm:cxn modelId="{469017FB-2B29-485F-828B-698EE9F91C7E}" type="presOf" srcId="{692E1951-012A-4A99-9A57-C0AB8F9DA9CB}" destId="{FA435784-C7C9-452F-82BB-C1F6B4C1C884}" srcOrd="0" destOrd="0" presId="urn:microsoft.com/office/officeart/2005/8/layout/hList6"/>
    <dgm:cxn modelId="{23704A80-21AD-4155-99EE-969B48239C50}" type="presParOf" srcId="{2CCEC192-B443-49BD-9046-5CF5F7C2EF12}" destId="{809B56D4-C140-48B8-B5DD-768D55D1177F}" srcOrd="0" destOrd="0" presId="urn:microsoft.com/office/officeart/2005/8/layout/hList6"/>
    <dgm:cxn modelId="{0E078C91-A270-4439-BB57-6858BE559BD5}" type="presParOf" srcId="{2CCEC192-B443-49BD-9046-5CF5F7C2EF12}" destId="{9B17A8B5-EEC6-4364-92EF-2D021AD92DA0}" srcOrd="1" destOrd="0" presId="urn:microsoft.com/office/officeart/2005/8/layout/hList6"/>
    <dgm:cxn modelId="{582879D8-24FB-4412-A76E-9DE0F6985419}" type="presParOf" srcId="{2CCEC192-B443-49BD-9046-5CF5F7C2EF12}" destId="{C6E4A8B0-5554-48CE-8F7B-A511F61F39C7}" srcOrd="2" destOrd="0" presId="urn:microsoft.com/office/officeart/2005/8/layout/hList6"/>
    <dgm:cxn modelId="{A1394988-1751-4307-9467-CA3EB71434BE}" type="presParOf" srcId="{2CCEC192-B443-49BD-9046-5CF5F7C2EF12}" destId="{335AB907-E289-4303-95C9-D13481BF6074}" srcOrd="3" destOrd="0" presId="urn:microsoft.com/office/officeart/2005/8/layout/hList6"/>
    <dgm:cxn modelId="{2DD0CD10-635F-41A7-9950-0E64B94E567D}" type="presParOf" srcId="{2CCEC192-B443-49BD-9046-5CF5F7C2EF12}" destId="{C0AE3398-4EF8-46DB-99AE-0315A1827A14}" srcOrd="4" destOrd="0" presId="urn:microsoft.com/office/officeart/2005/8/layout/hList6"/>
    <dgm:cxn modelId="{2AE0A069-2EDA-4C11-AEEA-70C1B75772A7}" type="presParOf" srcId="{2CCEC192-B443-49BD-9046-5CF5F7C2EF12}" destId="{AAC499DE-CC3F-44B6-A973-3EF49A67B832}" srcOrd="5" destOrd="0" presId="urn:microsoft.com/office/officeart/2005/8/layout/hList6"/>
    <dgm:cxn modelId="{FBD9C00C-626C-4AB4-96DC-FD40C788A459}" type="presParOf" srcId="{2CCEC192-B443-49BD-9046-5CF5F7C2EF12}" destId="{FA435784-C7C9-452F-82BB-C1F6B4C1C884}" srcOrd="6" destOrd="0" presId="urn:microsoft.com/office/officeart/2005/8/layout/hList6"/>
    <dgm:cxn modelId="{4927D9B5-2311-4076-A618-9EB4B53BFFCF}" type="presParOf" srcId="{2CCEC192-B443-49BD-9046-5CF5F7C2EF12}" destId="{ECCF4DFA-7286-48C1-9FE0-65C97A13C4B7}" srcOrd="7" destOrd="0" presId="urn:microsoft.com/office/officeart/2005/8/layout/hList6"/>
    <dgm:cxn modelId="{D398D465-F094-4E87-A823-12BF1EE24CBB}" type="presParOf" srcId="{2CCEC192-B443-49BD-9046-5CF5F7C2EF12}" destId="{1183074B-CBB9-4E0E-B17C-5390EF71BA04}" srcOrd="8" destOrd="0" presId="urn:microsoft.com/office/officeart/2005/8/layout/hList6"/>
    <dgm:cxn modelId="{CEC47FD4-4A1E-4F3D-9023-FCC91CF2FA16}" type="presParOf" srcId="{2CCEC192-B443-49BD-9046-5CF5F7C2EF12}" destId="{46108BCE-2ABA-4546-A6DD-6BC756D65107}" srcOrd="9" destOrd="0" presId="urn:microsoft.com/office/officeart/2005/8/layout/hList6"/>
    <dgm:cxn modelId="{575CC09C-B863-4364-AE42-E3BC1C42B694}" type="presParOf" srcId="{2CCEC192-B443-49BD-9046-5CF5F7C2EF12}" destId="{5890CA7A-8D4D-449D-A67F-A47728FC202F}" srcOrd="10" destOrd="0" presId="urn:microsoft.com/office/officeart/2005/8/layout/hList6"/>
    <dgm:cxn modelId="{29253CDD-81CB-4B81-ACAF-DAB0A777BF8C}" type="presParOf" srcId="{2CCEC192-B443-49BD-9046-5CF5F7C2EF12}" destId="{8A94D3A1-20C8-403A-AD4F-47F137212F18}" srcOrd="11" destOrd="0" presId="urn:microsoft.com/office/officeart/2005/8/layout/hList6"/>
    <dgm:cxn modelId="{58DA514B-0142-46B9-ACAC-DE76E8107E25}" type="presParOf" srcId="{2CCEC192-B443-49BD-9046-5CF5F7C2EF12}" destId="{F8C4B0AB-596F-4996-9BE2-A221866D397A}" srcOrd="1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063A9-5D0B-4D95-AA46-3D5BE434904C}">
      <dsp:nvSpPr>
        <dsp:cNvPr id="0" name=""/>
        <dsp:cNvSpPr/>
      </dsp:nvSpPr>
      <dsp:spPr>
        <a:xfrm>
          <a:off x="0" y="0"/>
          <a:ext cx="5407951" cy="5407951"/>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CD637DF-D0F3-4F2A-8911-014307188B02}">
      <dsp:nvSpPr>
        <dsp:cNvPr id="0" name=""/>
        <dsp:cNvSpPr/>
      </dsp:nvSpPr>
      <dsp:spPr>
        <a:xfrm>
          <a:off x="2703975" y="0"/>
          <a:ext cx="7010731" cy="5407951"/>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703975" y="0"/>
        <a:ext cx="7010731" cy="1622388"/>
      </dsp:txXfrm>
    </dsp:sp>
    <dsp:sp modelId="{8B3C1D60-1A48-49B2-A631-89105F429B85}">
      <dsp:nvSpPr>
        <dsp:cNvPr id="0" name=""/>
        <dsp:cNvSpPr/>
      </dsp:nvSpPr>
      <dsp:spPr>
        <a:xfrm>
          <a:off x="822958" y="1609663"/>
          <a:ext cx="3840422" cy="3515164"/>
        </a:xfrm>
        <a:prstGeom prst="pie">
          <a:avLst>
            <a:gd name="adj1" fmla="val 5400000"/>
            <a:gd name="adj2" fmla="val 16200000"/>
          </a:avLst>
        </a:prstGeom>
        <a:gradFill rotWithShape="0">
          <a:gsLst>
            <a:gs pos="0">
              <a:schemeClr val="accent4">
                <a:hueOff val="-10541103"/>
                <a:satOff val="-50000"/>
                <a:lumOff val="-10784"/>
                <a:alphaOff val="0"/>
                <a:satMod val="103000"/>
                <a:lumMod val="102000"/>
                <a:tint val="94000"/>
              </a:schemeClr>
            </a:gs>
            <a:gs pos="50000">
              <a:schemeClr val="accent4">
                <a:hueOff val="-10541103"/>
                <a:satOff val="-50000"/>
                <a:lumOff val="-10784"/>
                <a:alphaOff val="0"/>
                <a:satMod val="110000"/>
                <a:lumMod val="100000"/>
                <a:shade val="100000"/>
              </a:schemeClr>
            </a:gs>
            <a:gs pos="100000">
              <a:schemeClr val="accent4">
                <a:hueOff val="-10541103"/>
                <a:satOff val="-50000"/>
                <a:lumOff val="-10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31E7A9-DFFD-4607-A519-74798B182289}">
      <dsp:nvSpPr>
        <dsp:cNvPr id="0" name=""/>
        <dsp:cNvSpPr/>
      </dsp:nvSpPr>
      <dsp:spPr>
        <a:xfrm>
          <a:off x="2703975" y="1603652"/>
          <a:ext cx="7010731" cy="3515164"/>
        </a:xfrm>
        <a:prstGeom prst="rect">
          <a:avLst/>
        </a:prstGeom>
        <a:solidFill>
          <a:schemeClr val="lt1">
            <a:alpha val="90000"/>
            <a:hueOff val="0"/>
            <a:satOff val="0"/>
            <a:lumOff val="0"/>
            <a:alphaOff val="0"/>
          </a:schemeClr>
        </a:solidFill>
        <a:ln w="6350" cap="flat" cmpd="sng" algn="ctr">
          <a:solidFill>
            <a:schemeClr val="accent4">
              <a:hueOff val="-10541103"/>
              <a:satOff val="-50000"/>
              <a:lumOff val="-107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703975" y="1603652"/>
        <a:ext cx="7010731" cy="1622383"/>
      </dsp:txXfrm>
    </dsp:sp>
    <dsp:sp modelId="{59C2ADE8-CD11-48BC-8074-AB709AAB294D}">
      <dsp:nvSpPr>
        <dsp:cNvPr id="0" name=""/>
        <dsp:cNvSpPr/>
      </dsp:nvSpPr>
      <dsp:spPr>
        <a:xfrm>
          <a:off x="1651729" y="3252024"/>
          <a:ext cx="2176589" cy="1802435"/>
        </a:xfrm>
        <a:prstGeom prst="pie">
          <a:avLst>
            <a:gd name="adj1" fmla="val 5400000"/>
            <a:gd name="adj2" fmla="val 16200000"/>
          </a:avLst>
        </a:prstGeom>
        <a:gradFill rotWithShape="0">
          <a:gsLst>
            <a:gs pos="0">
              <a:schemeClr val="accent4">
                <a:hueOff val="-21082205"/>
                <a:satOff val="-100000"/>
                <a:lumOff val="-21569"/>
                <a:alphaOff val="0"/>
                <a:satMod val="103000"/>
                <a:lumMod val="102000"/>
                <a:tint val="94000"/>
              </a:schemeClr>
            </a:gs>
            <a:gs pos="50000">
              <a:schemeClr val="accent4">
                <a:hueOff val="-21082205"/>
                <a:satOff val="-100000"/>
                <a:lumOff val="-21569"/>
                <a:alphaOff val="0"/>
                <a:satMod val="110000"/>
                <a:lumMod val="100000"/>
                <a:shade val="100000"/>
              </a:schemeClr>
            </a:gs>
            <a:gs pos="100000">
              <a:schemeClr val="accent4">
                <a:hueOff val="-21082205"/>
                <a:satOff val="-100000"/>
                <a:lumOff val="-2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619B074-21C5-4B29-BDBC-2AE581353369}">
      <dsp:nvSpPr>
        <dsp:cNvPr id="0" name=""/>
        <dsp:cNvSpPr/>
      </dsp:nvSpPr>
      <dsp:spPr>
        <a:xfrm>
          <a:off x="2703975" y="3322273"/>
          <a:ext cx="7010731" cy="1394438"/>
        </a:xfrm>
        <a:prstGeom prst="rect">
          <a:avLst/>
        </a:prstGeom>
        <a:solidFill>
          <a:schemeClr val="lt1">
            <a:alpha val="90000"/>
            <a:hueOff val="0"/>
            <a:satOff val="0"/>
            <a:lumOff val="0"/>
            <a:alphaOff val="0"/>
          </a:schemeClr>
        </a:solidFill>
        <a:ln w="6350" cap="flat" cmpd="sng" algn="ctr">
          <a:solidFill>
            <a:schemeClr val="accent4">
              <a:hueOff val="-21082205"/>
              <a:satOff val="-100000"/>
              <a:lumOff val="-215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2703975" y="3322273"/>
        <a:ext cx="7010731" cy="1394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B56D4-C140-48B8-B5DD-768D55D1177F}">
      <dsp:nvSpPr>
        <dsp:cNvPr id="0" name=""/>
        <dsp:cNvSpPr/>
      </dsp:nvSpPr>
      <dsp:spPr>
        <a:xfrm rot="16200000">
          <a:off x="-525152" y="533630"/>
          <a:ext cx="2631776" cy="156451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Franklin Gothic Medium"/>
              <a:ea typeface="+mn-ea"/>
              <a:cs typeface="+mn-cs"/>
            </a:rPr>
            <a:t>MOH Endorsement</a:t>
          </a:r>
        </a:p>
      </dsp:txBody>
      <dsp:txXfrm rot="5400000">
        <a:off x="8478" y="526355"/>
        <a:ext cx="1564515" cy="1579066"/>
      </dsp:txXfrm>
    </dsp:sp>
    <dsp:sp modelId="{C6E4A8B0-5554-48CE-8F7B-A511F61F39C7}">
      <dsp:nvSpPr>
        <dsp:cNvPr id="0" name=""/>
        <dsp:cNvSpPr/>
      </dsp:nvSpPr>
      <dsp:spPr>
        <a:xfrm rot="16200000">
          <a:off x="1156701" y="533630"/>
          <a:ext cx="2631776" cy="1564515"/>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Franklin Gothic Medium"/>
              <a:ea typeface="+mn-ea"/>
              <a:cs typeface="+mn-cs"/>
            </a:rPr>
            <a:t>Identification of sites and development of work plan</a:t>
          </a:r>
        </a:p>
      </dsp:txBody>
      <dsp:txXfrm rot="5400000">
        <a:off x="1690331" y="526355"/>
        <a:ext cx="1564515" cy="1579066"/>
      </dsp:txXfrm>
    </dsp:sp>
    <dsp:sp modelId="{C0AE3398-4EF8-46DB-99AE-0315A1827A14}">
      <dsp:nvSpPr>
        <dsp:cNvPr id="0" name=""/>
        <dsp:cNvSpPr/>
      </dsp:nvSpPr>
      <dsp:spPr>
        <a:xfrm rot="16200000">
          <a:off x="2838555" y="533630"/>
          <a:ext cx="2631776" cy="1564515"/>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Franklin Gothic Medium"/>
              <a:ea typeface="+mn-ea"/>
              <a:cs typeface="+mn-cs"/>
            </a:rPr>
            <a:t>Regional sensitization and selection of sites</a:t>
          </a:r>
        </a:p>
      </dsp:txBody>
      <dsp:txXfrm rot="5400000">
        <a:off x="3372185" y="526355"/>
        <a:ext cx="1564515" cy="1579066"/>
      </dsp:txXfrm>
    </dsp:sp>
    <dsp:sp modelId="{FA435784-C7C9-452F-82BB-C1F6B4C1C884}">
      <dsp:nvSpPr>
        <dsp:cNvPr id="0" name=""/>
        <dsp:cNvSpPr/>
      </dsp:nvSpPr>
      <dsp:spPr>
        <a:xfrm rot="16200000">
          <a:off x="4520409" y="533630"/>
          <a:ext cx="2631776" cy="1564515"/>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Franklin Gothic Medium"/>
              <a:ea typeface="+mn-ea"/>
              <a:cs typeface="+mn-cs"/>
            </a:rPr>
            <a:t>Baseline Audit </a:t>
          </a:r>
        </a:p>
      </dsp:txBody>
      <dsp:txXfrm rot="5400000">
        <a:off x="5054039" y="526355"/>
        <a:ext cx="1564515" cy="1579066"/>
      </dsp:txXfrm>
    </dsp:sp>
    <dsp:sp modelId="{1183074B-CBB9-4E0E-B17C-5390EF71BA04}">
      <dsp:nvSpPr>
        <dsp:cNvPr id="0" name=""/>
        <dsp:cNvSpPr/>
      </dsp:nvSpPr>
      <dsp:spPr>
        <a:xfrm rot="16200000">
          <a:off x="6202263" y="533630"/>
          <a:ext cx="2631776" cy="1564515"/>
        </a:xfrm>
        <a:prstGeom prst="flowChartManualOperati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r" defTabSz="800100">
            <a:lnSpc>
              <a:spcPct val="90000"/>
            </a:lnSpc>
            <a:spcBef>
              <a:spcPct val="0"/>
            </a:spcBef>
            <a:spcAft>
              <a:spcPct val="35000"/>
            </a:spcAft>
            <a:buNone/>
          </a:pPr>
          <a:r>
            <a:rPr lang="en-US" sz="1800" kern="1200" dirty="0">
              <a:latin typeface="Franklin Gothic Medium"/>
              <a:ea typeface="+mn-ea"/>
              <a:cs typeface="+mn-cs"/>
            </a:rPr>
            <a:t>Improvement plan</a:t>
          </a:r>
        </a:p>
      </dsp:txBody>
      <dsp:txXfrm rot="5400000">
        <a:off x="6735893" y="526355"/>
        <a:ext cx="1564515" cy="1579066"/>
      </dsp:txXfrm>
    </dsp:sp>
    <dsp:sp modelId="{5890CA7A-8D4D-449D-A67F-A47728FC202F}">
      <dsp:nvSpPr>
        <dsp:cNvPr id="0" name=""/>
        <dsp:cNvSpPr/>
      </dsp:nvSpPr>
      <dsp:spPr>
        <a:xfrm rot="16200000">
          <a:off x="7868907" y="533630"/>
          <a:ext cx="2631776" cy="1564515"/>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r" defTabSz="800100">
            <a:lnSpc>
              <a:spcPct val="90000"/>
            </a:lnSpc>
            <a:spcBef>
              <a:spcPct val="0"/>
            </a:spcBef>
            <a:spcAft>
              <a:spcPct val="35000"/>
            </a:spcAft>
            <a:buNone/>
          </a:pPr>
          <a:r>
            <a:rPr lang="en-US" sz="1800" kern="1200" dirty="0">
              <a:latin typeface="Franklin Gothic Medium"/>
              <a:ea typeface="+mn-ea"/>
              <a:cs typeface="+mn-cs"/>
            </a:rPr>
            <a:t>Follow up audits</a:t>
          </a:r>
        </a:p>
      </dsp:txBody>
      <dsp:txXfrm rot="5400000">
        <a:off x="8402537" y="526355"/>
        <a:ext cx="1564515" cy="1579066"/>
      </dsp:txXfrm>
    </dsp:sp>
    <dsp:sp modelId="{F8C4B0AB-596F-4996-9BE2-A221866D397A}">
      <dsp:nvSpPr>
        <dsp:cNvPr id="0" name=""/>
        <dsp:cNvSpPr/>
      </dsp:nvSpPr>
      <dsp:spPr>
        <a:xfrm rot="16200000">
          <a:off x="9565971" y="533630"/>
          <a:ext cx="2631776" cy="1564515"/>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Franklin Gothic Medium"/>
              <a:ea typeface="+mn-ea"/>
              <a:cs typeface="+mn-cs"/>
            </a:rPr>
            <a:t>Site Certification </a:t>
          </a:r>
        </a:p>
      </dsp:txBody>
      <dsp:txXfrm rot="5400000">
        <a:off x="10099601" y="526355"/>
        <a:ext cx="1564515" cy="157906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6FA2D-15BC-4A2B-9922-9C4A95670DA8}" type="datetimeFigureOut">
              <a:rPr lang="en-US" smtClean="0"/>
              <a:t>8/28/2024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7BB1C-D569-4554-B7F8-D0B86C57750B}" type="slidenum">
              <a:rPr lang="en-US" smtClean="0"/>
              <a:t>‹#›</a:t>
            </a:fld>
            <a:endParaRPr lang="en-US" dirty="0"/>
          </a:p>
        </p:txBody>
      </p:sp>
    </p:spTree>
    <p:extLst>
      <p:ext uri="{BB962C8B-B14F-4D97-AF65-F5344CB8AC3E}">
        <p14:creationId xmlns:p14="http://schemas.microsoft.com/office/powerpoint/2010/main" val="70801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Good morning everyone </a:t>
            </a:r>
          </a:p>
          <a:p>
            <a:r>
              <a:rPr lang="en-US" sz="1200" b="1" i="0" kern="1200" dirty="0">
                <a:solidFill>
                  <a:schemeClr val="tx1"/>
                </a:solidFill>
                <a:effectLst/>
                <a:latin typeface="+mn-lt"/>
                <a:ea typeface="+mn-ea"/>
                <a:cs typeface="+mn-cs"/>
              </a:rPr>
              <a:t>For many of you  this is</a:t>
            </a:r>
            <a:r>
              <a:rPr lang="en-US" sz="1200" b="1" i="0" kern="1200" baseline="0" dirty="0">
                <a:solidFill>
                  <a:schemeClr val="tx1"/>
                </a:solidFill>
                <a:effectLst/>
                <a:latin typeface="+mn-lt"/>
                <a:ea typeface="+mn-ea"/>
                <a:cs typeface="+mn-cs"/>
              </a:rPr>
              <a:t> a refresher</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Quality is a crucial …</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RTCQI is</a:t>
            </a:r>
            <a:r>
              <a:rPr lang="en-US" sz="1200" b="1" i="0" kern="1200" baseline="0" dirty="0">
                <a:solidFill>
                  <a:schemeClr val="tx1"/>
                </a:solidFill>
                <a:effectLst/>
                <a:latin typeface="+mn-lt"/>
                <a:ea typeface="+mn-ea"/>
                <a:cs typeface="+mn-cs"/>
              </a:rPr>
              <a:t> a </a:t>
            </a:r>
            <a:r>
              <a:rPr lang="en-US" sz="1200" b="1" i="0" kern="1200" dirty="0">
                <a:solidFill>
                  <a:schemeClr val="tx1"/>
                </a:solidFill>
                <a:effectLst/>
                <a:latin typeface="+mn-lt"/>
                <a:ea typeface="+mn-ea"/>
                <a:cs typeface="+mn-cs"/>
              </a:rPr>
              <a:t>key component for</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quality improvements in all PEPFAR supported testing sites and site monitoring is one of the important strategies</a:t>
            </a:r>
            <a:r>
              <a:rPr lang="en-US" sz="1200" b="1" i="0" kern="1200" baseline="0" dirty="0">
                <a:solidFill>
                  <a:schemeClr val="tx1"/>
                </a:solidFill>
                <a:effectLst/>
                <a:latin typeface="+mn-lt"/>
                <a:ea typeface="+mn-ea"/>
                <a:cs typeface="+mn-cs"/>
              </a:rPr>
              <a:t> used in the RTCQI program</a:t>
            </a:r>
            <a:r>
              <a:rPr lang="en-US" sz="1200" b="1" i="0" kern="1200" dirty="0">
                <a:solidFill>
                  <a:schemeClr val="tx1"/>
                </a:solidFill>
                <a:effectLst/>
                <a:latin typeface="+mn-lt"/>
                <a:ea typeface="+mn-ea"/>
                <a:cs typeface="+mn-cs"/>
              </a:rPr>
              <a:t>.</a:t>
            </a:r>
            <a:r>
              <a:rPr lang="en-US" sz="1200" b="1" i="0" kern="1200" baseline="0" dirty="0">
                <a:solidFill>
                  <a:schemeClr val="tx1"/>
                </a:solidFill>
                <a:effectLst/>
                <a:latin typeface="+mn-lt"/>
                <a:ea typeface="+mn-ea"/>
                <a:cs typeface="+mn-cs"/>
              </a:rPr>
              <a:t> b</a:t>
            </a:r>
            <a:endParaRPr lang="en-US" sz="1200" b="1" i="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Continuous Quality improvement requires reassessing and addressing weaknesses across all quality system essentials. In order to  these errors and weaknesses in you must have a mechanism to search for these errors. </a:t>
            </a:r>
            <a:r>
              <a:rPr lang="en-US" dirty="0"/>
              <a:t>Quality assurance initiatives such as RTCQI,</a:t>
            </a:r>
            <a:r>
              <a:rPr lang="en-US" baseline="0" dirty="0"/>
              <a:t> </a:t>
            </a:r>
            <a:r>
              <a:rPr lang="en-US" dirty="0"/>
              <a:t>mentorship and  training, are</a:t>
            </a:r>
            <a:r>
              <a:rPr lang="en-US" baseline="0" dirty="0"/>
              <a:t> some initiatives that focus on quality management system development </a:t>
            </a:r>
            <a:r>
              <a:rPr lang="en-US" dirty="0"/>
              <a:t>.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60070E-B7E4-469E-AAEA-3384289F6EEA}" type="slidenum">
              <a:rPr lang="en-US" smtClean="0"/>
              <a:t>1</a:t>
            </a:fld>
            <a:endParaRPr lang="en-US"/>
          </a:p>
        </p:txBody>
      </p:sp>
    </p:spTree>
    <p:extLst>
      <p:ext uri="{BB962C8B-B14F-4D97-AF65-F5344CB8AC3E}">
        <p14:creationId xmlns:p14="http://schemas.microsoft.com/office/powerpoint/2010/main" val="185042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percent score obtained by the audited testing point will correspond to a specific performance level</a:t>
            </a:r>
          </a:p>
          <a:p>
            <a:r>
              <a:rPr lang="en-US" b="1" dirty="0"/>
              <a:t>This checklist consists of five different levels to indicate progress toward national site certification. What do these scores really mean and how do you translate them to actionable measures for CQI.</a:t>
            </a:r>
          </a:p>
          <a:p>
            <a:pPr lvl="0"/>
            <a:r>
              <a:rPr lang="en-US" sz="1200" b="1" dirty="0"/>
              <a:t>SPI-RRT Levels 0 and 1 monthly </a:t>
            </a:r>
          </a:p>
          <a:p>
            <a:pPr lvl="0"/>
            <a:r>
              <a:rPr lang="en-US" sz="1200" dirty="0"/>
              <a:t>Internal audits by POCT site personnel</a:t>
            </a:r>
          </a:p>
          <a:p>
            <a:pPr lvl="0"/>
            <a:r>
              <a:rPr lang="en-US" sz="1200" dirty="0"/>
              <a:t>Mentoring by facility lab staff, IPs, QA officers or quality mentors</a:t>
            </a:r>
          </a:p>
          <a:p>
            <a:pPr lvl="0"/>
            <a:endParaRPr lang="en-US" sz="1200" b="1" dirty="0"/>
          </a:p>
          <a:p>
            <a:pPr lvl="0"/>
            <a:r>
              <a:rPr lang="en-US" sz="1200" b="1" dirty="0"/>
              <a:t>SPI-RRT Level 2 Quarterly</a:t>
            </a:r>
          </a:p>
          <a:p>
            <a:pPr lvl="0"/>
            <a:r>
              <a:rPr lang="en-US" sz="1200" dirty="0"/>
              <a:t>Audits by sub-national team (regional or district level)</a:t>
            </a:r>
          </a:p>
          <a:p>
            <a:pPr lvl="0"/>
            <a:r>
              <a:rPr lang="en-US" sz="1200" dirty="0"/>
              <a:t>Mentoring by sub-national team including Q-corps</a:t>
            </a:r>
          </a:p>
          <a:p>
            <a:endParaRPr lang="en-US" dirty="0"/>
          </a:p>
          <a:p>
            <a:pPr lvl="0"/>
            <a:r>
              <a:rPr lang="en-US" sz="1400" b="1" dirty="0"/>
              <a:t>SPI-RRT Level 3 Semi annual</a:t>
            </a:r>
          </a:p>
          <a:p>
            <a:pPr lvl="0"/>
            <a:r>
              <a:rPr lang="en-US" sz="1400" dirty="0"/>
              <a:t>Audits by subnational team (regional or district) </a:t>
            </a:r>
          </a:p>
          <a:p>
            <a:pPr lvl="0"/>
            <a:r>
              <a:rPr lang="en-US" sz="1400" dirty="0"/>
              <a:t>Mentoring by sub-national team including Q-corps</a:t>
            </a:r>
          </a:p>
          <a:p>
            <a:pPr lvl="0"/>
            <a:r>
              <a:rPr lang="en-US" sz="1400" b="1" dirty="0"/>
              <a:t>Certified POCT sites</a:t>
            </a:r>
          </a:p>
          <a:p>
            <a:pPr lvl="1"/>
            <a:r>
              <a:rPr lang="en-US" sz="1400" dirty="0"/>
              <a:t>Internal audits by POCT site to ensure compliance and meet recertification eligibility requirements</a:t>
            </a:r>
          </a:p>
          <a:p>
            <a:pPr lvl="1"/>
            <a:endParaRPr lang="en-US" sz="1400" dirty="0"/>
          </a:p>
          <a:p>
            <a:pPr lvl="0"/>
            <a:r>
              <a:rPr lang="en-US" sz="1200" b="1" dirty="0"/>
              <a:t>SPI-RRT Level 4 Annually </a:t>
            </a:r>
          </a:p>
          <a:p>
            <a:pPr lvl="0"/>
            <a:r>
              <a:rPr lang="en-US" sz="1200" b="0" dirty="0"/>
              <a:t>Audits by certifying body</a:t>
            </a:r>
          </a:p>
          <a:p>
            <a:pPr lvl="0"/>
            <a:r>
              <a:rPr lang="en-US" sz="1200" b="0" dirty="0"/>
              <a:t>Initial certification</a:t>
            </a:r>
          </a:p>
          <a:p>
            <a:endParaRPr lang="en-US" dirty="0"/>
          </a:p>
          <a:p>
            <a:endParaRPr lang="en-US" dirty="0"/>
          </a:p>
          <a:p>
            <a:pPr lvl="0"/>
            <a:r>
              <a:rPr lang="en-US" sz="1200" b="1" dirty="0"/>
              <a:t>Certified POCT Site Biannually </a:t>
            </a:r>
          </a:p>
          <a:p>
            <a:pPr lvl="0"/>
            <a:r>
              <a:rPr lang="en-US" sz="1200" b="0" dirty="0"/>
              <a:t>Audits by certifying body</a:t>
            </a:r>
          </a:p>
          <a:p>
            <a:pPr lvl="0"/>
            <a:r>
              <a:rPr lang="en-US" sz="1200" b="0" dirty="0"/>
              <a:t>Recertification</a:t>
            </a:r>
          </a:p>
          <a:p>
            <a:endParaRPr lang="en-US" dirty="0"/>
          </a:p>
          <a:p>
            <a:endParaRPr lang="en-US" b="1" dirty="0"/>
          </a:p>
          <a:p>
            <a:endParaRPr lang="en-US" dirty="0"/>
          </a:p>
        </p:txBody>
      </p:sp>
      <p:sp>
        <p:nvSpPr>
          <p:cNvPr id="4" name="Slide Number Placeholder 3"/>
          <p:cNvSpPr>
            <a:spLocks noGrp="1"/>
          </p:cNvSpPr>
          <p:nvPr>
            <p:ph type="sldNum" sz="quarter" idx="10"/>
          </p:nvPr>
        </p:nvSpPr>
        <p:spPr/>
        <p:txBody>
          <a:bodyPr/>
          <a:lstStyle/>
          <a:p>
            <a:fld id="{2DCAB681-EBD2-478C-9EB8-8C9A824ED6D1}" type="slidenum">
              <a:rPr lang="en-US" smtClean="0"/>
              <a:t>10</a:t>
            </a:fld>
            <a:endParaRPr lang="en-US" dirty="0"/>
          </a:p>
        </p:txBody>
      </p:sp>
      <p:sp>
        <p:nvSpPr>
          <p:cNvPr id="5" name="Footer Placeholder 4"/>
          <p:cNvSpPr>
            <a:spLocks noGrp="1"/>
          </p:cNvSpPr>
          <p:nvPr>
            <p:ph type="ftr" sz="quarter" idx="11"/>
          </p:nvPr>
        </p:nvSpPr>
        <p:spPr/>
        <p:txBody>
          <a:bodyPr/>
          <a:lstStyle/>
          <a:p>
            <a:r>
              <a:rPr lang="en-US" dirty="0"/>
              <a:t>SPI-POCT Checklist</a:t>
            </a:r>
          </a:p>
        </p:txBody>
      </p:sp>
    </p:spTree>
    <p:extLst>
      <p:ext uri="{BB962C8B-B14F-4D97-AF65-F5344CB8AC3E}">
        <p14:creationId xmlns:p14="http://schemas.microsoft.com/office/powerpoint/2010/main" val="364175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sz="4000" b="1" dirty="0"/>
              <a:t>Information is provided to:</a:t>
            </a:r>
          </a:p>
          <a:p>
            <a:pPr lvl="1">
              <a:buFont typeface="Arial" panose="020B0604020202020204" pitchFamily="34" charset="0"/>
              <a:buChar char="•"/>
            </a:pPr>
            <a:r>
              <a:rPr lang="en-US" sz="3200" b="1" dirty="0"/>
              <a:t>NRL and Program coordinators</a:t>
            </a:r>
          </a:p>
          <a:p>
            <a:pPr lvl="1">
              <a:buFont typeface="Arial" panose="020B0604020202020204" pitchFamily="34" charset="0"/>
              <a:buChar char="•"/>
            </a:pPr>
            <a:r>
              <a:rPr lang="en-US" sz="3200" b="1" dirty="0"/>
              <a:t>Regional/District program coordinator</a:t>
            </a:r>
          </a:p>
          <a:p>
            <a:pPr lvl="1">
              <a:buFont typeface="Arial" panose="020B0604020202020204" pitchFamily="34" charset="0"/>
              <a:buChar char="•"/>
            </a:pPr>
            <a:r>
              <a:rPr lang="en-US" sz="3200" b="1" dirty="0"/>
              <a:t>Facility managers</a:t>
            </a:r>
          </a:p>
          <a:p>
            <a:pPr lvl="1">
              <a:buFont typeface="Arial" panose="020B0604020202020204" pitchFamily="34" charset="0"/>
              <a:buChar char="•"/>
            </a:pPr>
            <a:r>
              <a:rPr lang="en-US" sz="3200" b="1" dirty="0"/>
              <a:t>Quality Assurance officer</a:t>
            </a:r>
          </a:p>
          <a:p>
            <a:pPr lvl="1">
              <a:buFont typeface="Arial" panose="020B0604020202020204" pitchFamily="34" charset="0"/>
              <a:buChar char="•"/>
            </a:pPr>
            <a:r>
              <a:rPr lang="en-US" sz="3200" b="1" dirty="0"/>
              <a:t>Head of testing sites</a:t>
            </a:r>
          </a:p>
          <a:p>
            <a:pPr lvl="1">
              <a:buFont typeface="Arial" panose="020B0604020202020204" pitchFamily="34" charset="0"/>
              <a:buChar char="•"/>
            </a:pPr>
            <a:r>
              <a:rPr lang="en-US" sz="3200" b="1" dirty="0"/>
              <a:t>HIV rapid and recency testing sites personnel</a:t>
            </a:r>
          </a:p>
          <a:p>
            <a:pPr lvl="1">
              <a:buFont typeface="Arial" panose="020B0604020202020204" pitchFamily="34" charset="0"/>
              <a:buChar char="•"/>
            </a:pPr>
            <a:r>
              <a:rPr lang="en-US" sz="3200" b="1" dirty="0"/>
              <a:t>Implementing partners</a:t>
            </a:r>
          </a:p>
          <a:p>
            <a:pPr lvl="1">
              <a:buFont typeface="Arial" panose="020B0604020202020204" pitchFamily="34" charset="0"/>
              <a:buChar char="•"/>
            </a:pPr>
            <a:endParaRPr lang="en-US" sz="3200" b="1" dirty="0"/>
          </a:p>
          <a:p>
            <a:pPr lvl="1">
              <a:buFont typeface="Arial" panose="020B0604020202020204" pitchFamily="34" charset="0"/>
              <a:buChar char="•"/>
            </a:pPr>
            <a:endParaRPr lang="en-US" sz="1800" b="1" dirty="0"/>
          </a:p>
          <a:p>
            <a:r>
              <a:rPr lang="en-US" b="1" dirty="0"/>
              <a:t>Can monitor impact over time </a:t>
            </a:r>
          </a:p>
          <a:p>
            <a:r>
              <a:rPr lang="en-US" sz="2000" b="1" dirty="0"/>
              <a:t>Summary sheet to be filled out at the site before the de-brief</a:t>
            </a:r>
          </a:p>
          <a:p>
            <a:pPr marL="285750" indent="-285750">
              <a:lnSpc>
                <a:spcPct val="150000"/>
              </a:lnSpc>
              <a:buFont typeface="Courier New" panose="02070309020205020404" pitchFamily="49" charset="0"/>
              <a:buChar char="o"/>
            </a:pPr>
            <a:r>
              <a:rPr lang="en-US" sz="2000" b="1" dirty="0"/>
              <a:t>Ideally 2 copies: 1 for site and 1 for auditors</a:t>
            </a:r>
          </a:p>
          <a:p>
            <a:pPr marL="285750" indent="-285750">
              <a:lnSpc>
                <a:spcPct val="150000"/>
              </a:lnSpc>
              <a:buFont typeface="Courier New" panose="02070309020205020404" pitchFamily="49" charset="0"/>
              <a:buChar char="o"/>
            </a:pPr>
            <a:r>
              <a:rPr lang="en-US" sz="2000" b="1" dirty="0"/>
              <a:t>Recorded Duration of Audit from start of in-brief to out-brief</a:t>
            </a:r>
          </a:p>
          <a:p>
            <a:pPr marL="285750" lvl="1" indent="-285750">
              <a:lnSpc>
                <a:spcPct val="150000"/>
              </a:lnSpc>
              <a:buFont typeface="Courier New" panose="02070309020205020404" pitchFamily="49" charset="0"/>
              <a:buChar char="o"/>
            </a:pPr>
            <a:r>
              <a:rPr lang="en-US" sz="2000" b="1" dirty="0"/>
              <a:t>Also record for each testing point the checklist auditing time  </a:t>
            </a:r>
          </a:p>
          <a:p>
            <a:pPr marL="285750" lvl="1" indent="-285750">
              <a:lnSpc>
                <a:spcPct val="150000"/>
              </a:lnSpc>
              <a:buFont typeface="Courier New" panose="02070309020205020404" pitchFamily="49" charset="0"/>
              <a:buChar char="o"/>
            </a:pPr>
            <a:r>
              <a:rPr lang="en-US" sz="2000" b="1" dirty="0"/>
              <a:t>Indicate the correct pre-certification level obtained by the site</a:t>
            </a:r>
          </a:p>
          <a:p>
            <a:endParaRPr lang="en-US" b="1" dirty="0"/>
          </a:p>
        </p:txBody>
      </p:sp>
      <p:sp>
        <p:nvSpPr>
          <p:cNvPr id="4" name="Slide Number Placeholder 3"/>
          <p:cNvSpPr>
            <a:spLocks noGrp="1"/>
          </p:cNvSpPr>
          <p:nvPr>
            <p:ph type="sldNum" sz="quarter" idx="5"/>
          </p:nvPr>
        </p:nvSpPr>
        <p:spPr/>
        <p:txBody>
          <a:bodyPr/>
          <a:lstStyle/>
          <a:p>
            <a:fld id="{75F7BB1C-D569-4554-B7F8-D0B86C57750B}" type="slidenum">
              <a:rPr lang="en-US" smtClean="0"/>
              <a:t>11</a:t>
            </a:fld>
            <a:endParaRPr lang="en-US" dirty="0"/>
          </a:p>
        </p:txBody>
      </p:sp>
    </p:spTree>
    <p:extLst>
      <p:ext uri="{BB962C8B-B14F-4D97-AF65-F5344CB8AC3E}">
        <p14:creationId xmlns:p14="http://schemas.microsoft.com/office/powerpoint/2010/main" val="352560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for mentorship and coaching to address gaps</a:t>
            </a:r>
          </a:p>
          <a:p>
            <a:r>
              <a:rPr lang="en-US" dirty="0"/>
              <a:t>Immediate corrective action vs. Follow-up</a:t>
            </a:r>
          </a:p>
          <a:p>
            <a:pPr lvl="1">
              <a:lnSpc>
                <a:spcPct val="110000"/>
              </a:lnSpc>
            </a:pPr>
            <a:r>
              <a:rPr lang="en-US" dirty="0"/>
              <a:t>Gaps that impact providing the right result to the client or the safety of the tester, client or environment</a:t>
            </a:r>
          </a:p>
          <a:p>
            <a:r>
              <a:rPr lang="en-US" dirty="0"/>
              <a:t>On site refresher training</a:t>
            </a:r>
          </a:p>
          <a:p>
            <a:pPr lvl="1"/>
            <a:r>
              <a:rPr lang="en-US" dirty="0"/>
              <a:t>Safety Practices</a:t>
            </a:r>
          </a:p>
          <a:p>
            <a:pPr lvl="1"/>
            <a:r>
              <a:rPr lang="en-US" dirty="0"/>
              <a:t>Proper blood collection</a:t>
            </a:r>
          </a:p>
          <a:p>
            <a:pPr lvl="1"/>
            <a:r>
              <a:rPr lang="en-US" dirty="0"/>
              <a:t>Test procedures</a:t>
            </a:r>
          </a:p>
          <a:p>
            <a:pPr lvl="1"/>
            <a:r>
              <a:rPr lang="en-US" dirty="0"/>
              <a:t>Documentation</a:t>
            </a:r>
          </a:p>
          <a:p>
            <a:pPr lvl="2"/>
            <a:r>
              <a:rPr lang="en-US" dirty="0"/>
              <a:t>HTS register</a:t>
            </a:r>
          </a:p>
          <a:p>
            <a:pPr lvl="2"/>
            <a:r>
              <a:rPr lang="en-US" dirty="0"/>
              <a:t>Data capture form or tablet ODK</a:t>
            </a:r>
          </a:p>
          <a:p>
            <a:r>
              <a:rPr lang="en-US" dirty="0"/>
              <a:t>Feedback = Opportunity for teaching moments</a:t>
            </a:r>
          </a:p>
          <a:p>
            <a:r>
              <a:rPr lang="en-US" dirty="0"/>
              <a:t>Knowledge is critical</a:t>
            </a:r>
          </a:p>
          <a:p>
            <a:pPr lvl="1"/>
            <a:r>
              <a:rPr lang="en-US" dirty="0"/>
              <a:t>National guidelines</a:t>
            </a:r>
          </a:p>
          <a:p>
            <a:pPr lvl="1"/>
            <a:r>
              <a:rPr lang="en-US" dirty="0"/>
              <a:t>Recency Protocol</a:t>
            </a:r>
          </a:p>
          <a:p>
            <a:pPr lvl="1"/>
            <a:r>
              <a:rPr lang="en-US" dirty="0"/>
              <a:t>Procedures on safety, testing, documentation, </a:t>
            </a:r>
            <a:r>
              <a:rPr lang="en-US" dirty="0" err="1"/>
              <a:t>etc</a:t>
            </a:r>
            <a:endParaRPr lang="en-US" dirty="0"/>
          </a:p>
          <a:p>
            <a:endParaRPr lang="en-US" dirty="0"/>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Best practices, deficiencies observed</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Corrective actions</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Timelines</a:t>
            </a:r>
          </a:p>
          <a:p>
            <a:pPr marL="228600" lvl="0" indent="-228600">
              <a:spcBef>
                <a:spcPts val="1000"/>
              </a:spcBef>
              <a:buClr>
                <a:srgbClr val="418AB3"/>
              </a:buClr>
              <a:buFont typeface="Arial" panose="020B0604020202020204" pitchFamily="34" charset="0"/>
              <a:buChar char="•"/>
            </a:pPr>
            <a:r>
              <a:rPr lang="en-US" dirty="0">
                <a:solidFill>
                  <a:srgbClr val="000000">
                    <a:lumMod val="85000"/>
                    <a:lumOff val="15000"/>
                  </a:srgbClr>
                </a:solidFill>
                <a:latin typeface="Gill Sans MT" panose="020B0502020104020203"/>
              </a:rPr>
              <a:t>Point of contact for follow up</a:t>
            </a:r>
          </a:p>
          <a:p>
            <a:endParaRPr lang="en-US" dirty="0"/>
          </a:p>
          <a:p>
            <a:endParaRPr lang="en-US" dirty="0"/>
          </a:p>
          <a:p>
            <a:endParaRPr lang="en-US" dirty="0"/>
          </a:p>
          <a:p>
            <a:r>
              <a:rPr lang="en-US" dirty="0"/>
              <a:t>Scenario- Corresponds to question 5.3 and 5.4. Tester not using the correct specimen collection device for Determine rapid test. Additional information – stock out issue of capillary tubes. Corrective action – immediate. Recommendation action – onsite refresher training, timeline person responsible- auditor and person in-charge to observe testing for a period of time to ensure tester understood procedure and following it correctly, ensure that there is a system in lace to </a:t>
            </a:r>
            <a:r>
              <a:rPr lang="en-US" dirty="0" err="1"/>
              <a:t>forcast</a:t>
            </a:r>
            <a:r>
              <a:rPr lang="en-US" dirty="0"/>
              <a:t> the amt of capillary tubes needed and when to order to prevent future stock outs.</a:t>
            </a:r>
          </a:p>
          <a:p>
            <a:r>
              <a:rPr lang="en-US" dirty="0"/>
              <a:t>Provides a template for the corrective action report which is the difference between correction and corrective action </a:t>
            </a:r>
          </a:p>
        </p:txBody>
      </p:sp>
      <p:sp>
        <p:nvSpPr>
          <p:cNvPr id="4" name="Slide Number Placeholder 3"/>
          <p:cNvSpPr>
            <a:spLocks noGrp="1"/>
          </p:cNvSpPr>
          <p:nvPr>
            <p:ph type="sldNum" sz="quarter" idx="5"/>
          </p:nvPr>
        </p:nvSpPr>
        <p:spPr/>
        <p:txBody>
          <a:bodyPr/>
          <a:lstStyle/>
          <a:p>
            <a:fld id="{75F7BB1C-D569-4554-B7F8-D0B86C57750B}" type="slidenum">
              <a:rPr lang="en-US" smtClean="0"/>
              <a:t>12</a:t>
            </a:fld>
            <a:endParaRPr lang="en-US" dirty="0"/>
          </a:p>
        </p:txBody>
      </p:sp>
    </p:spTree>
    <p:extLst>
      <p:ext uri="{BB962C8B-B14F-4D97-AF65-F5344CB8AC3E}">
        <p14:creationId xmlns:p14="http://schemas.microsoft.com/office/powerpoint/2010/main" val="1965639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Provides recognition of technical competence </a:t>
            </a:r>
          </a:p>
          <a:p>
            <a:r>
              <a:rPr lang="en-US" dirty="0"/>
              <a:t>Gives confidence to users in availing the services </a:t>
            </a:r>
          </a:p>
          <a:p>
            <a:r>
              <a:rPr lang="en-US" dirty="0"/>
              <a:t> </a:t>
            </a:r>
          </a:p>
          <a:p>
            <a:r>
              <a:rPr lang="en-US" sz="1200" b="0" i="0" u="none" strike="noStrike" kern="1200" baseline="0" dirty="0">
                <a:solidFill>
                  <a:schemeClr val="tx1"/>
                </a:solidFill>
                <a:latin typeface="+mn-lt"/>
                <a:ea typeface="+mn-ea"/>
                <a:cs typeface="+mn-cs"/>
              </a:rPr>
              <a:t>Site certification, including regular on-site supervision, mentoring and site audit, has been identified as an important method to meet and maintain quality in countries with growing numbers of rapid diagnostic and POCT sites. Likewise, provider certification along with standardized hands-on training and ongoing supervision and reassessment to ensure competency are critical to ensure accurate and reliable rapid diagnostic and POCT results. National site and tester certification can be used to verify that the site is equipped and personnel are competent to conduct testing per national and/or international established guidelines. </a:t>
            </a:r>
          </a:p>
          <a:p>
            <a:endParaRPr lang="en-US" sz="1200" b="0" i="0" u="none" strike="noStrike" kern="1200" baseline="0" dirty="0">
              <a:solidFill>
                <a:schemeClr val="tx1"/>
              </a:solidFill>
              <a:latin typeface="+mn-lt"/>
              <a:ea typeface="+mn-ea"/>
              <a:cs typeface="+mn-cs"/>
            </a:endParaRPr>
          </a:p>
          <a:p>
            <a:r>
              <a:rPr lang="en-US" dirty="0"/>
              <a:t>This will subsequently strengthen national capacity to protect the progress gained toward HIV/AIDS epidemic control and ensure preparedness for future pandemics. As an aspect of human capacity building, laboratory testing staff, managers, </a:t>
            </a:r>
          </a:p>
        </p:txBody>
      </p:sp>
      <p:sp>
        <p:nvSpPr>
          <p:cNvPr id="4" name="Slide Number Placeholder 3"/>
          <p:cNvSpPr>
            <a:spLocks noGrp="1"/>
          </p:cNvSpPr>
          <p:nvPr>
            <p:ph type="sldNum" sz="quarter" idx="5"/>
          </p:nvPr>
        </p:nvSpPr>
        <p:spPr/>
        <p:txBody>
          <a:bodyPr/>
          <a:lstStyle/>
          <a:p>
            <a:fld id="{75F7BB1C-D569-4554-B7F8-D0B86C57750B}" type="slidenum">
              <a:rPr lang="en-US" smtClean="0"/>
              <a:t>13</a:t>
            </a:fld>
            <a:endParaRPr lang="en-US" dirty="0"/>
          </a:p>
        </p:txBody>
      </p:sp>
    </p:spTree>
    <p:extLst>
      <p:ext uri="{BB962C8B-B14F-4D97-AF65-F5344CB8AC3E}">
        <p14:creationId xmlns:p14="http://schemas.microsoft.com/office/powerpoint/2010/main" val="177081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SPI-RT checklist was developed and rolled out during  implementation of RTCQI  and accepted by WHO in 2015. It is included in their quality handbook, Improving the Quality of HIV related point-of-care-testing. This Checklist is one of the key pillars of RTCQI for certification of HIV rapid test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rddqio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SPIRT</a:t>
            </a:r>
            <a:r>
              <a:rPr lang="en-US" b="1" baseline="0" dirty="0"/>
              <a:t> checklist has been updated to include the requirements for recent </a:t>
            </a:r>
            <a:r>
              <a:rPr lang="en-US" b="1" baseline="0" dirty="0" err="1"/>
              <a:t>infectiom</a:t>
            </a:r>
            <a:r>
              <a:rPr lang="en-US" b="1" baseline="0" dirty="0"/>
              <a:t> </a:t>
            </a:r>
            <a:r>
              <a:rPr lang="en-US" b="1" baseline="0" dirty="0" err="1"/>
              <a:t>survelliallance</a:t>
            </a:r>
            <a:r>
              <a:rPr lang="en-US" b="1" baseline="0" dirty="0"/>
              <a:t> using </a:t>
            </a:r>
            <a:endParaRPr lang="en-US" b="0" dirty="0"/>
          </a:p>
          <a:p>
            <a:endParaRPr lang="en-US" dirty="0"/>
          </a:p>
        </p:txBody>
      </p:sp>
      <p:sp>
        <p:nvSpPr>
          <p:cNvPr id="4" name="Slide Number Placeholder 3"/>
          <p:cNvSpPr>
            <a:spLocks noGrp="1"/>
          </p:cNvSpPr>
          <p:nvPr>
            <p:ph type="sldNum" sz="quarter" idx="10"/>
          </p:nvPr>
        </p:nvSpPr>
        <p:spPr/>
        <p:txBody>
          <a:bodyPr/>
          <a:lstStyle/>
          <a:p>
            <a:fld id="{75F7BB1C-D569-4554-B7F8-D0B86C57750B}" type="slidenum">
              <a:rPr lang="en-US" smtClean="0"/>
              <a:t>2</a:t>
            </a:fld>
            <a:endParaRPr lang="en-US" dirty="0"/>
          </a:p>
        </p:txBody>
      </p:sp>
    </p:spTree>
    <p:extLst>
      <p:ext uri="{BB962C8B-B14F-4D97-AF65-F5344CB8AC3E}">
        <p14:creationId xmlns:p14="http://schemas.microsoft.com/office/powerpoint/2010/main" val="683329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a:t>
            </a:r>
            <a:r>
              <a:rPr lang="en-US" b="1" dirty="0"/>
              <a:t>SPI-RRT Checklist is one of the pillars of RTCQI used</a:t>
            </a:r>
            <a:r>
              <a:rPr lang="en-US" b="1" baseline="0" dirty="0"/>
              <a:t> to</a:t>
            </a:r>
            <a:r>
              <a:rPr lang="en-US" b="1" dirty="0"/>
              <a:t> monitor quality compliance and certify HIV rapid testing sites</a:t>
            </a:r>
            <a:endParaRPr lang="en-US" sz="1200" b="1" i="0" kern="1200" dirty="0">
              <a:solidFill>
                <a:schemeClr val="tx1"/>
              </a:solidFill>
              <a:effectLst/>
              <a:latin typeface="+mn-lt"/>
              <a:ea typeface="+mn-ea"/>
              <a:cs typeface="+mn-cs"/>
            </a:endParaRPr>
          </a:p>
          <a:p>
            <a:endParaRPr lang="en-US" sz="1200" b="0" i="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C000"/>
                </a:solidFill>
                <a:highlight>
                  <a:srgbClr val="FFFF00"/>
                </a:highlight>
              </a:rPr>
              <a:t>This checklist was designed to be used at resource limiting settings where HIV testing is being done to ensure the clients get accurate results</a:t>
            </a:r>
            <a:r>
              <a:rPr lang="en-US" b="1" dirty="0">
                <a:solidFill>
                  <a:srgbClr val="FFC000"/>
                </a:solidFill>
              </a:rPr>
              <a:t>. By applying this tool we can identify where the improvement is needed and once we identify these gaps we can develop action plans that will be used to implement the quality elements.</a:t>
            </a:r>
            <a:r>
              <a:rPr lang="en-US" b="1" dirty="0"/>
              <a:t>. The</a:t>
            </a:r>
            <a:r>
              <a:rPr lang="en-US" b="1" baseline="0" dirty="0"/>
              <a:t> SPIRT </a:t>
            </a:r>
            <a:r>
              <a:rPr lang="en-US" b="1" dirty="0"/>
              <a:t>allows us to standardize how we assess the performance.  Provides guidance for</a:t>
            </a:r>
            <a:r>
              <a:rPr lang="en-US" b="1" baseline="0" dirty="0"/>
              <a:t> </a:t>
            </a:r>
            <a:r>
              <a:rPr lang="en-US" b="1" dirty="0"/>
              <a:t>policy and procedure development.</a:t>
            </a:r>
            <a:r>
              <a:rPr lang="en-US"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200" b="0" i="0" u="none" strike="noStrike" kern="1200" baseline="0" dirty="0">
                <a:solidFill>
                  <a:schemeClr val="tx1"/>
                </a:solidFill>
                <a:latin typeface="+mn-lt"/>
                <a:ea typeface="+mn-ea"/>
                <a:cs typeface="+mn-cs"/>
              </a:rPr>
              <a:t> systematic approach that includes development of appropriate policies, processes, and procedures around the quality of POCT should be adopted and a stepwise process including proper planning, implementation should be considered at all levels by national programs. </a:t>
            </a:r>
          </a:p>
          <a:p>
            <a:r>
              <a:rPr lang="en-US" sz="1200" b="0" i="0" kern="1200" dirty="0">
                <a:solidFill>
                  <a:schemeClr val="tx1"/>
                </a:solidFill>
                <a:effectLst/>
                <a:latin typeface="+mn-lt"/>
                <a:ea typeface="+mn-ea"/>
                <a:cs typeface="+mn-cs"/>
              </a:rPr>
              <a:t>the degree to which health care services for individuals and populations increase the likelihood of desired health outcomes and are consistent with current professional knowledge.“</a:t>
            </a:r>
          </a:p>
          <a:p>
            <a:endParaRPr lang="en-US" sz="1200" b="0" i="0" kern="1200" dirty="0">
              <a:solidFill>
                <a:schemeClr val="tx1"/>
              </a:solidFill>
              <a:effectLst/>
              <a:latin typeface="+mn-lt"/>
              <a:ea typeface="+mn-ea"/>
              <a:cs typeface="+mn-cs"/>
            </a:endParaRPr>
          </a:p>
          <a:p>
            <a:endParaRPr lang="en-US"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C000"/>
                </a:solidFill>
              </a:rPr>
              <a:t>Assessments</a:t>
            </a:r>
            <a:r>
              <a:rPr lang="en-US" b="0" baseline="0" dirty="0">
                <a:solidFill>
                  <a:srgbClr val="FFC000"/>
                </a:solidFill>
              </a:rPr>
              <a:t> </a:t>
            </a:r>
            <a:r>
              <a:rPr lang="en-US" b="0" dirty="0">
                <a:solidFill>
                  <a:srgbClr val="FFC000"/>
                </a:solidFill>
              </a:rPr>
              <a:t>are done periodically</a:t>
            </a:r>
            <a:r>
              <a:rPr lang="en-US" b="0" dirty="0"/>
              <a:t>. </a:t>
            </a:r>
          </a:p>
          <a:p>
            <a:pPr lvl="0"/>
            <a:r>
              <a:rPr lang="en-US" b="0" dirty="0"/>
              <a:t>Identify areas where improvement is needed</a:t>
            </a:r>
          </a:p>
          <a:p>
            <a:pPr lvl="0"/>
            <a:r>
              <a:rPr lang="en-US" b="0" dirty="0"/>
              <a:t>Develop and implement a work plan to address gaps </a:t>
            </a:r>
          </a:p>
          <a:p>
            <a:r>
              <a:rPr lang="en-US" b="0" dirty="0"/>
              <a:t>Implement quality assurance elements </a:t>
            </a:r>
          </a:p>
          <a:p>
            <a:pPr lvl="0"/>
            <a:r>
              <a:rPr lang="en-US" b="0" dirty="0"/>
              <a:t>Monitor quality progress</a:t>
            </a:r>
          </a:p>
          <a:p>
            <a:pPr lvl="0"/>
            <a:r>
              <a:rPr lang="en-US" b="0" dirty="0"/>
              <a:t>Maintain continuous quality improvement</a:t>
            </a:r>
          </a:p>
          <a:p>
            <a:r>
              <a:rPr lang="en-US" sz="1200" b="0" i="0" kern="1200" dirty="0">
                <a:solidFill>
                  <a:schemeClr val="tx1"/>
                </a:solidFill>
                <a:effectLst/>
                <a:latin typeface="+mn-lt"/>
                <a:ea typeface="+mn-ea"/>
                <a:cs typeface="+mn-cs"/>
              </a:rPr>
              <a:t>As mentioned, the Ambassador is very keen on us supporting RTCQI as key components of quality improvements in al PEPFAR supported testing sites. That should be our message. Just talking about algorithm change or testing  strategy without strong quality testing will not be helpful.</a:t>
            </a:r>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3</a:t>
            </a:fld>
            <a:endParaRPr lang="en-US" dirty="0"/>
          </a:p>
        </p:txBody>
      </p:sp>
    </p:spTree>
    <p:extLst>
      <p:ext uri="{BB962C8B-B14F-4D97-AF65-F5344CB8AC3E}">
        <p14:creationId xmlns:p14="http://schemas.microsoft.com/office/powerpoint/2010/main" val="182580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audit is divided into three stages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Pre-</a:t>
            </a:r>
            <a:r>
              <a:rPr lang="en-US" sz="1200" kern="100" baseline="0" dirty="0">
                <a:effectLst/>
                <a:latin typeface="Calibri" panose="020F0502020204030204" pitchFamily="34" charset="0"/>
                <a:ea typeface="Calibri" panose="020F0502020204030204" pitchFamily="34" charset="0"/>
                <a:cs typeface="Times New Roman" panose="02020603050405020304" pitchFamily="18" charset="0"/>
              </a:rPr>
              <a:t> assessment or p</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lanning phase – Sensitization meetings, document review checklists , making sure the persons have been informed identify sites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Implementation</a:t>
            </a:r>
            <a:r>
              <a:rPr lang="en-US" sz="1200" kern="100" baseline="0" dirty="0">
                <a:effectLst/>
                <a:latin typeface="Calibri" panose="020F0502020204030204" pitchFamily="34" charset="0"/>
                <a:ea typeface="Calibri" panose="020F0502020204030204" pitchFamily="34" charset="0"/>
                <a:cs typeface="Times New Roman" panose="02020603050405020304" pitchFamily="18" charset="0"/>
              </a:rPr>
              <a:t> or assessment phase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Visit sites /Introductions, purpose of audit scope of the audit conduct the audits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Post audit – debriefs/ recommendations to appropriate persons site report </a:t>
            </a:r>
          </a:p>
          <a:p>
            <a:pPr marL="0" marR="0" lvl="0" indent="0">
              <a:spcBef>
                <a:spcPts val="0"/>
              </a:spcBef>
              <a:spcAft>
                <a:spcPts val="0"/>
              </a:spcAft>
              <a:buFont typeface="Times New Roman" panose="02020603050405020304" pitchFamily="18" charset="0"/>
              <a:buNone/>
              <a:tabLst>
                <a:tab pos="457200" algn="l"/>
              </a:tabLst>
            </a:pPr>
            <a:r>
              <a:rPr lang="en-US" sz="12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4</a:t>
            </a:fld>
            <a:endParaRPr lang="en-US" dirty="0"/>
          </a:p>
        </p:txBody>
      </p:sp>
    </p:spTree>
    <p:extLst>
      <p:ext uri="{BB962C8B-B14F-4D97-AF65-F5344CB8AC3E}">
        <p14:creationId xmlns:p14="http://schemas.microsoft.com/office/powerpoint/2010/main" val="232627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5</a:t>
            </a:fld>
            <a:endParaRPr lang="en-US" dirty="0"/>
          </a:p>
        </p:txBody>
      </p:sp>
    </p:spTree>
    <p:extLst>
      <p:ext uri="{BB962C8B-B14F-4D97-AF65-F5344CB8AC3E}">
        <p14:creationId xmlns:p14="http://schemas.microsoft.com/office/powerpoint/2010/main" val="465219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of the records I cover the entire period between assessments. Sampling three stages of records.</a:t>
            </a:r>
            <a:r>
              <a:rPr lang="en-US" baseline="0" dirty="0"/>
              <a:t> Direct observation go when they are conducting test/ observe all aspects of testing techniques safety </a:t>
            </a:r>
            <a:r>
              <a:rPr lang="en-US" baseline="0" dirty="0" err="1"/>
              <a:t>etc</a:t>
            </a:r>
            <a:r>
              <a:rPr lang="en-US" baseline="0" dirty="0"/>
              <a:t>, Then there is asking questions ask open ended questions please describe how you would treat an invalid sample or a needle stick injury. Make sure you are asking the right questions to right persons. Show me tell me ask for evidence.</a:t>
            </a:r>
          </a:p>
          <a:p>
            <a:r>
              <a:rPr lang="en-US" dirty="0"/>
              <a:t>I usually use two types</a:t>
            </a:r>
            <a:r>
              <a:rPr lang="en-US" baseline="0" dirty="0"/>
              <a:t> of audits horizontal  audits.</a:t>
            </a:r>
          </a:p>
          <a:p>
            <a:r>
              <a:rPr lang="en-US" baseline="0" dirty="0"/>
              <a:t>Vertical audits will allow you to look at sample collection to result reporting you will look at the </a:t>
            </a:r>
          </a:p>
          <a:p>
            <a:r>
              <a:rPr lang="en-US" sz="1200" b="0" i="0" kern="1200" dirty="0">
                <a:solidFill>
                  <a:schemeClr val="tx1"/>
                </a:solidFill>
                <a:effectLst/>
                <a:latin typeface="+mn-lt"/>
                <a:ea typeface="+mn-ea"/>
                <a:cs typeface="+mn-cs"/>
              </a:rPr>
              <a:t>-  competency of staff</a:t>
            </a:r>
          </a:p>
          <a:p>
            <a:r>
              <a:rPr lang="en-US" sz="1200" b="0" i="0" kern="1200" dirty="0">
                <a:solidFill>
                  <a:schemeClr val="tx1"/>
                </a:solidFill>
                <a:effectLst/>
                <a:latin typeface="+mn-lt"/>
                <a:ea typeface="+mn-ea"/>
                <a:cs typeface="+mn-cs"/>
              </a:rPr>
              <a:t>-          Sample records</a:t>
            </a:r>
          </a:p>
          <a:p>
            <a:r>
              <a:rPr lang="en-US" sz="1200" b="0" i="0" kern="1200" dirty="0">
                <a:solidFill>
                  <a:schemeClr val="tx1"/>
                </a:solidFill>
                <a:effectLst/>
                <a:latin typeface="+mn-lt"/>
                <a:ea typeface="+mn-ea"/>
                <a:cs typeface="+mn-cs"/>
              </a:rPr>
              <a:t>-          Procedures used</a:t>
            </a:r>
          </a:p>
          <a:p>
            <a:r>
              <a:rPr lang="en-US" sz="1200" b="0" i="0" kern="1200" dirty="0">
                <a:solidFill>
                  <a:schemeClr val="tx1"/>
                </a:solidFill>
                <a:effectLst/>
                <a:latin typeface="+mn-lt"/>
                <a:ea typeface="+mn-ea"/>
                <a:cs typeface="+mn-cs"/>
              </a:rPr>
              <a:t>-          Quality control</a:t>
            </a:r>
          </a:p>
          <a:p>
            <a:r>
              <a:rPr lang="en-US" sz="1200" b="0" i="0" kern="1200" dirty="0">
                <a:solidFill>
                  <a:schemeClr val="tx1"/>
                </a:solidFill>
                <a:effectLst/>
                <a:latin typeface="+mn-lt"/>
                <a:ea typeface="+mn-ea"/>
                <a:cs typeface="+mn-cs"/>
              </a:rPr>
              <a:t>-          Maintenance records</a:t>
            </a:r>
          </a:p>
          <a:p>
            <a:r>
              <a:rPr lang="en-US" sz="1200" b="0" i="0" kern="1200" dirty="0">
                <a:solidFill>
                  <a:schemeClr val="tx1"/>
                </a:solidFill>
                <a:effectLst/>
                <a:latin typeface="+mn-lt"/>
                <a:ea typeface="+mn-ea"/>
                <a:cs typeface="+mn-cs"/>
              </a:rPr>
              <a:t>-          Environmental conditions</a:t>
            </a:r>
          </a:p>
          <a:p>
            <a:r>
              <a:rPr lang="en-US" sz="1200" b="0" i="0" kern="1200" dirty="0">
                <a:solidFill>
                  <a:schemeClr val="tx1"/>
                </a:solidFill>
                <a:effectLst/>
                <a:latin typeface="+mn-lt"/>
                <a:ea typeface="+mn-ea"/>
                <a:cs typeface="+mn-cs"/>
              </a:rPr>
              <a:t>-          Reliability of results</a:t>
            </a:r>
          </a:p>
          <a:p>
            <a:r>
              <a:rPr lang="en-US" sz="1200" b="0" i="0" kern="1200" dirty="0">
                <a:solidFill>
                  <a:schemeClr val="tx1"/>
                </a:solidFill>
                <a:effectLst/>
                <a:latin typeface="+mn-lt"/>
                <a:ea typeface="+mn-ea"/>
                <a:cs typeface="+mn-cs"/>
              </a:rPr>
              <a:t>-          Storage and disposal practices</a:t>
            </a:r>
          </a:p>
          <a:p>
            <a:r>
              <a:rPr lang="en-US" dirty="0"/>
              <a:t>From collection through accessioning, analysis, result verification, reporting, post-analytic handling and storage</a:t>
            </a:r>
          </a:p>
          <a:p>
            <a:endParaRPr lang="en-US" dirty="0"/>
          </a:p>
          <a:p>
            <a:r>
              <a:rPr lang="en-US" dirty="0"/>
              <a:t>Do vertical audits ask questions such as kindly explain how you would ensure the test kit is performing </a:t>
            </a:r>
          </a:p>
          <a:p>
            <a:endParaRPr lang="en-US" dirty="0"/>
          </a:p>
          <a:p>
            <a:r>
              <a:rPr lang="en-US" dirty="0"/>
              <a:t>Make sure you ask the correct person the questions I would usually establish this by asking who does the testing then verifying in the register that this is the person the goal is not to get the best answer but to ensure you capturing what really happens at the site </a:t>
            </a:r>
          </a:p>
          <a:p>
            <a:endParaRPr lang="en-US" dirty="0"/>
          </a:p>
          <a:p>
            <a:r>
              <a:rPr lang="en-US" sz="1200" b="0" i="0" kern="1200" dirty="0">
                <a:solidFill>
                  <a:schemeClr val="tx1"/>
                </a:solidFill>
                <a:effectLst/>
                <a:latin typeface="+mn-lt"/>
                <a:ea typeface="+mn-ea"/>
                <a:cs typeface="+mn-cs"/>
              </a:rPr>
              <a:t> Follow up to a corrective </a:t>
            </a:r>
            <a:r>
              <a:rPr lang="en-US" sz="1200" b="0" i="0" kern="1200" dirty="0" err="1">
                <a:solidFill>
                  <a:schemeClr val="tx1"/>
                </a:solidFill>
                <a:effectLst/>
                <a:latin typeface="+mn-lt"/>
                <a:ea typeface="+mn-ea"/>
                <a:cs typeface="+mn-cs"/>
              </a:rPr>
              <a:t>corrective</a:t>
            </a:r>
            <a:r>
              <a:rPr lang="en-US" sz="1200" b="0" i="0" kern="1200" dirty="0">
                <a:solidFill>
                  <a:schemeClr val="tx1"/>
                </a:solidFill>
                <a:effectLst/>
                <a:latin typeface="+mn-lt"/>
                <a:ea typeface="+mn-ea"/>
                <a:cs typeface="+mn-cs"/>
              </a:rPr>
              <a:t> action I recommend you do a horizontal audit can be an excellent tool. If, in a previous audit, you found that the person doing</a:t>
            </a:r>
            <a:r>
              <a:rPr lang="en-US" sz="1200" b="0" i="0" kern="1200" baseline="0" dirty="0">
                <a:solidFill>
                  <a:schemeClr val="tx1"/>
                </a:solidFill>
                <a:effectLst/>
                <a:latin typeface="+mn-lt"/>
                <a:ea typeface="+mn-ea"/>
                <a:cs typeface="+mn-cs"/>
              </a:rPr>
              <a:t> the test did not have the annual competency done. Remember the CA should address the root cause and if this was effective then all competency records would be in place so on the follow up visit you look at all competency records </a:t>
            </a:r>
            <a:r>
              <a:rPr lang="en-US" sz="1200" b="0" i="0" kern="1200" dirty="0">
                <a:solidFill>
                  <a:schemeClr val="tx1"/>
                </a:solidFill>
                <a:effectLst/>
                <a:latin typeface="+mn-lt"/>
                <a:ea typeface="+mn-ea"/>
                <a:cs typeface="+mn-cs"/>
              </a:rPr>
              <a:t>is a good way to make sure that this is now done correctly.</a:t>
            </a:r>
            <a:endParaRPr lang="en-US" dirty="0"/>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6</a:t>
            </a:fld>
            <a:endParaRPr lang="en-US" dirty="0"/>
          </a:p>
        </p:txBody>
      </p:sp>
    </p:spTree>
    <p:extLst>
      <p:ext uri="{BB962C8B-B14F-4D97-AF65-F5344CB8AC3E}">
        <p14:creationId xmlns:p14="http://schemas.microsoft.com/office/powerpoint/2010/main" val="57062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A –</a:t>
            </a:r>
            <a:r>
              <a:rPr lang="en-US" baseline="0" dirty="0"/>
              <a:t> used to collect</a:t>
            </a:r>
            <a:r>
              <a:rPr lang="en-US" dirty="0"/>
              <a:t> demographic data of the site……go thru each section</a:t>
            </a:r>
          </a:p>
          <a:p>
            <a:r>
              <a:rPr lang="en-US" dirty="0"/>
              <a:t>At the bottom we are collecting testing data elements. We use this data to monitor data quality.</a:t>
            </a:r>
          </a:p>
        </p:txBody>
      </p:sp>
      <p:sp>
        <p:nvSpPr>
          <p:cNvPr id="4" name="Slide Number Placeholder 3"/>
          <p:cNvSpPr>
            <a:spLocks noGrp="1"/>
          </p:cNvSpPr>
          <p:nvPr>
            <p:ph type="sldNum" sz="quarter" idx="5"/>
          </p:nvPr>
        </p:nvSpPr>
        <p:spPr/>
        <p:txBody>
          <a:bodyPr/>
          <a:lstStyle/>
          <a:p>
            <a:fld id="{75F7BB1C-D569-4554-B7F8-D0B86C57750B}" type="slidenum">
              <a:rPr lang="en-US" smtClean="0"/>
              <a:t>7</a:t>
            </a:fld>
            <a:endParaRPr lang="en-US" dirty="0"/>
          </a:p>
        </p:txBody>
      </p:sp>
    </p:spTree>
    <p:extLst>
      <p:ext uri="{BB962C8B-B14F-4D97-AF65-F5344CB8AC3E}">
        <p14:creationId xmlns:p14="http://schemas.microsoft.com/office/powerpoint/2010/main" val="231942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section standards for each component of the checklist</a:t>
            </a:r>
          </a:p>
          <a:p>
            <a:r>
              <a:rPr lang="en-US" dirty="0"/>
              <a:t>1- focus is on the competency of persons doing the test</a:t>
            </a:r>
          </a:p>
          <a:p>
            <a:r>
              <a:rPr lang="en-US" dirty="0"/>
              <a:t>2. Are the facilities adequate/lighting / space for storage of supplies etc.</a:t>
            </a:r>
          </a:p>
          <a:p>
            <a:r>
              <a:rPr lang="en-US" dirty="0"/>
              <a:t>3. Safety use of PPE /waste management availability of water for handwashing or hand sanitizers </a:t>
            </a:r>
          </a:p>
          <a:p>
            <a:r>
              <a:rPr lang="en-US" dirty="0"/>
              <a:t>4. Pretest SOPs / supply management </a:t>
            </a:r>
          </a:p>
          <a:p>
            <a:r>
              <a:rPr lang="en-US" dirty="0"/>
              <a:t>5. Testing are procedures followed / Is QC done and documented</a:t>
            </a:r>
          </a:p>
          <a:p>
            <a:r>
              <a:rPr lang="en-US" dirty="0"/>
              <a:t>6. Post test- documentation and security of the data</a:t>
            </a:r>
          </a:p>
          <a:p>
            <a:r>
              <a:rPr lang="en-US" dirty="0"/>
              <a:t>7. EQA proficiency testing Corrective actions and site monitoring </a:t>
            </a:r>
          </a:p>
          <a:p>
            <a:r>
              <a:rPr lang="en-US" dirty="0"/>
              <a:t>8. Requirement for HIV recent infection surveillance competency, supplies sops etc.</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8</a:t>
            </a:fld>
            <a:endParaRPr lang="en-US" dirty="0"/>
          </a:p>
        </p:txBody>
      </p:sp>
    </p:spTree>
    <p:extLst>
      <p:ext uri="{BB962C8B-B14F-4D97-AF65-F5344CB8AC3E}">
        <p14:creationId xmlns:p14="http://schemas.microsoft.com/office/powerpoint/2010/main" val="49195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guide to help standardize our scoring and base our corrective actions on a set of quality standards…. What should you look for it is objective evidence of a practice that is being described. </a:t>
            </a:r>
          </a:p>
          <a:p>
            <a:endParaRPr lang="en-US" dirty="0"/>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entury Gothic"/>
              </a:rPr>
              <a:t>Yes = 1 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6600"/>
                </a:solidFill>
                <a:effectLst/>
                <a:uLnTx/>
                <a:uFillTx/>
                <a:latin typeface="Century Gothic"/>
              </a:rPr>
              <a:t>When all elements are satisfactorily present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rPr>
              <a:t> Partial = 0.5 points  </a:t>
            </a:r>
            <a:r>
              <a:rPr kumimoji="0" lang="en-US" sz="1200" b="1" i="0" u="none" strike="noStrike" kern="0" cap="none" spc="0" normalizeH="0" baseline="0" noProof="0" dirty="0">
                <a:ln>
                  <a:noFill/>
                </a:ln>
                <a:solidFill>
                  <a:srgbClr val="CFC60D">
                    <a:lumMod val="50000"/>
                  </a:srgbClr>
                </a:solidFill>
                <a:effectLst/>
                <a:uLnTx/>
                <a:uFillTx/>
                <a:latin typeface="Century Gothic"/>
              </a:rPr>
              <a:t>Some but not all elements present, inconsistent implementation or non-adherence to procedures</a:t>
            </a:r>
            <a:endParaRPr kumimoji="0" lang="en-US" sz="1200" b="1" i="0" u="none" strike="noStrike" kern="0" cap="none" spc="0" normalizeH="0" baseline="0" noProof="0" dirty="0">
              <a:ln>
                <a:noFill/>
              </a:ln>
              <a:solidFill>
                <a:prstClr val="black"/>
              </a:solidFill>
              <a:effectLst/>
              <a:uLnTx/>
              <a:uFillTx/>
              <a:latin typeface="Century Gothic"/>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rPr>
              <a:t> No= 0 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a:rPr>
              <a:t> </a:t>
            </a:r>
            <a:r>
              <a:rPr kumimoji="0" lang="en-US" sz="1200" b="1" i="0" u="none" strike="noStrike" kern="0" cap="none" spc="0" normalizeH="0" baseline="0" noProof="0" dirty="0">
                <a:ln>
                  <a:noFill/>
                </a:ln>
                <a:solidFill>
                  <a:srgbClr val="C00000"/>
                </a:solidFill>
                <a:effectLst/>
                <a:uLnTx/>
                <a:uFillTx/>
                <a:latin typeface="Century Gothic"/>
              </a:rPr>
              <a:t>No elements present</a:t>
            </a:r>
          </a:p>
          <a:p>
            <a:pPr marL="0" marR="0" lvl="0" indent="0" defTabSz="914400" eaLnBrk="1" fontAlgn="auto" latinLnBrk="0" hangingPunct="1">
              <a:lnSpc>
                <a:spcPct val="100000"/>
              </a:lnSpc>
              <a:spcBef>
                <a:spcPts val="0"/>
              </a:spcBef>
              <a:spcAft>
                <a:spcPts val="0"/>
              </a:spcAft>
              <a:buClrTx/>
              <a:buSzTx/>
              <a:buFontTx/>
              <a:buNone/>
              <a:tabLst/>
              <a:defRPr/>
            </a:pPr>
            <a:endParaRPr lang="en-US" sz="1200" b="1" kern="0" dirty="0">
              <a:solidFill>
                <a:srgbClr val="C00000"/>
              </a:solidFill>
              <a:latin typeface="Century Gothic"/>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Provide </a:t>
            </a:r>
            <a:r>
              <a:rPr kumimoji="0" lang="en-US" sz="1200" b="1" i="0" u="sng" strike="noStrike" kern="0" cap="none" spc="0" normalizeH="0" baseline="0" noProof="0" dirty="0">
                <a:ln>
                  <a:noFill/>
                </a:ln>
                <a:solidFill>
                  <a:prstClr val="black"/>
                </a:solidFill>
                <a:effectLst/>
                <a:uLnTx/>
                <a:uFillTx/>
                <a:latin typeface="Century Gothic"/>
              </a:rPr>
              <a:t>comments</a:t>
            </a:r>
            <a:r>
              <a:rPr kumimoji="0" lang="en-US" sz="1200" b="0" i="0" u="none" strike="noStrike" kern="0" cap="none" spc="0" normalizeH="0" baseline="0" noProof="0" dirty="0">
                <a:ln>
                  <a:noFill/>
                </a:ln>
                <a:solidFill>
                  <a:prstClr val="black"/>
                </a:solidFill>
                <a:effectLst/>
                <a:uLnTx/>
                <a:uFillTx/>
                <a:latin typeface="Century Gothic"/>
              </a:rPr>
              <a:t> for each “</a:t>
            </a:r>
            <a:r>
              <a:rPr kumimoji="0" lang="en-US" sz="1200" b="1" i="0" u="none" strike="noStrike" kern="0" cap="none" spc="0" normalizeH="0" baseline="0" noProof="0" dirty="0">
                <a:ln>
                  <a:noFill/>
                </a:ln>
                <a:solidFill>
                  <a:prstClr val="black"/>
                </a:solidFill>
                <a:effectLst/>
                <a:uLnTx/>
                <a:uFillTx/>
                <a:latin typeface="Century Gothic"/>
              </a:rPr>
              <a:t>Partial</a:t>
            </a:r>
            <a:r>
              <a:rPr kumimoji="0" lang="en-US" sz="1200" b="0" i="0" u="none" strike="noStrike" kern="0" cap="none" spc="0" normalizeH="0" baseline="0" noProof="0" dirty="0">
                <a:ln>
                  <a:noFill/>
                </a:ln>
                <a:solidFill>
                  <a:prstClr val="black"/>
                </a:solidFill>
                <a:effectLst/>
                <a:uLnTx/>
                <a:uFillTx/>
                <a:latin typeface="Century Gothic"/>
              </a:rPr>
              <a:t>” or “</a:t>
            </a:r>
            <a:r>
              <a:rPr kumimoji="0" lang="en-US" sz="1200" b="1" i="0" u="none" strike="noStrike" kern="0" cap="none" spc="0" normalizeH="0" baseline="0" noProof="0" dirty="0">
                <a:ln>
                  <a:noFill/>
                </a:ln>
                <a:solidFill>
                  <a:prstClr val="black"/>
                </a:solidFill>
                <a:effectLst/>
                <a:uLnTx/>
                <a:uFillTx/>
                <a:latin typeface="Century Gothic"/>
              </a:rPr>
              <a:t>No</a:t>
            </a:r>
            <a:r>
              <a:rPr kumimoji="0" lang="en-US" sz="1200" b="0" i="0" u="none" strike="noStrike" kern="0" cap="none" spc="0" normalizeH="0" baseline="0" noProof="0" dirty="0">
                <a:ln>
                  <a:noFill/>
                </a:ln>
                <a:solidFill>
                  <a:prstClr val="black"/>
                </a:solidFill>
                <a:effectLst/>
                <a:uLnTx/>
                <a:uFillTx/>
                <a:latin typeface="Century Gothic"/>
              </a:rPr>
              <a:t>” response.   </a:t>
            </a:r>
          </a:p>
          <a:p>
            <a:endParaRPr lang="en-US" dirty="0"/>
          </a:p>
        </p:txBody>
      </p:sp>
      <p:sp>
        <p:nvSpPr>
          <p:cNvPr id="4" name="Slide Number Placeholder 3"/>
          <p:cNvSpPr>
            <a:spLocks noGrp="1"/>
          </p:cNvSpPr>
          <p:nvPr>
            <p:ph type="sldNum" sz="quarter" idx="5"/>
          </p:nvPr>
        </p:nvSpPr>
        <p:spPr/>
        <p:txBody>
          <a:bodyPr/>
          <a:lstStyle/>
          <a:p>
            <a:fld id="{75F7BB1C-D569-4554-B7F8-D0B86C57750B}" type="slidenum">
              <a:rPr lang="en-US" smtClean="0"/>
              <a:t>9</a:t>
            </a:fld>
            <a:endParaRPr lang="en-US" dirty="0"/>
          </a:p>
        </p:txBody>
      </p:sp>
    </p:spTree>
    <p:extLst>
      <p:ext uri="{BB962C8B-B14F-4D97-AF65-F5344CB8AC3E}">
        <p14:creationId xmlns:p14="http://schemas.microsoft.com/office/powerpoint/2010/main" val="37672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1002" y="5952204"/>
            <a:ext cx="2507719" cy="853236"/>
          </a:xfrm>
          <a:prstGeom prst="rect">
            <a:avLst/>
          </a:prstGeom>
        </p:spPr>
      </p:pic>
      <p:sp>
        <p:nvSpPr>
          <p:cNvPr id="11" name="Text Placeholder 10"/>
          <p:cNvSpPr>
            <a:spLocks noGrp="1"/>
          </p:cNvSpPr>
          <p:nvPr>
            <p:ph type="body" sz="quarter" idx="16" hasCustomPrompt="1"/>
          </p:nvPr>
        </p:nvSpPr>
        <p:spPr>
          <a:xfrm>
            <a:off x="220980" y="5264943"/>
            <a:ext cx="9360022" cy="1063009"/>
          </a:xfrm>
        </p:spPr>
        <p:txBody>
          <a:bodyPr anchor="b">
            <a:normAutofit/>
          </a:bodyPr>
          <a:lstStyle>
            <a:lvl1pPr marL="0" indent="0">
              <a:buNone/>
              <a:defRPr sz="2400" baseline="0"/>
            </a:lvl1pPr>
          </a:lstStyle>
          <a:p>
            <a:pPr lvl="0"/>
            <a:r>
              <a:rPr lang="en-US" dirty="0"/>
              <a:t>Weekday, Month DD, YYYY</a:t>
            </a:r>
          </a:p>
        </p:txBody>
      </p:sp>
      <p:sp>
        <p:nvSpPr>
          <p:cNvPr id="13" name="Title 1"/>
          <p:cNvSpPr>
            <a:spLocks noGrp="1"/>
          </p:cNvSpPr>
          <p:nvPr>
            <p:ph type="ctrTitle" hasCustomPrompt="1"/>
          </p:nvPr>
        </p:nvSpPr>
        <p:spPr>
          <a:xfrm>
            <a:off x="220980" y="1770342"/>
            <a:ext cx="11750040" cy="1928812"/>
          </a:xfrm>
        </p:spPr>
        <p:txBody>
          <a:bodyPr anchor="b"/>
          <a:lstStyle>
            <a:lvl1pPr algn="l">
              <a:defRPr sz="6000" b="1"/>
            </a:lvl1pPr>
          </a:lstStyle>
          <a:p>
            <a:r>
              <a:rPr lang="en-US" dirty="0"/>
              <a:t>Enter Presentation Title</a:t>
            </a:r>
          </a:p>
        </p:txBody>
      </p:sp>
      <p:sp>
        <p:nvSpPr>
          <p:cNvPr id="14" name="Subtitle 2"/>
          <p:cNvSpPr>
            <a:spLocks noGrp="1"/>
          </p:cNvSpPr>
          <p:nvPr>
            <p:ph type="subTitle" idx="1" hasCustomPrompt="1"/>
          </p:nvPr>
        </p:nvSpPr>
        <p:spPr>
          <a:xfrm>
            <a:off x="220980" y="4038600"/>
            <a:ext cx="11750040" cy="886897"/>
          </a:xfrm>
        </p:spPr>
        <p:txBody>
          <a:bodyPr anchor="b"/>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 or author</a:t>
            </a:r>
          </a:p>
        </p:txBody>
      </p:sp>
      <p:sp>
        <p:nvSpPr>
          <p:cNvPr id="7" name="TextBox 6"/>
          <p:cNvSpPr txBox="1"/>
          <p:nvPr userDrawn="1"/>
        </p:nvSpPr>
        <p:spPr>
          <a:xfrm>
            <a:off x="0" y="643968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7523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084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17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fld id="{85BBAF48-2645-4545-8A0F-61C141A611E0}" type="datetimeFigureOut">
              <a:rPr lang="en-US"/>
              <a:pPr>
                <a:defRPr/>
              </a:pPr>
              <a:t>8/28/2024</a:t>
            </a:fld>
            <a:endParaRPr lang="en-US" dirty="0"/>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2E471D8-EE22-421E-B773-E84D427D5AE1}" type="slidenum">
              <a:rPr lang="en-US" altLang="en-US"/>
              <a:pPr/>
              <a:t>‹#›</a:t>
            </a:fld>
            <a:endParaRPr lang="en-US" altLang="en-US" dirty="0"/>
          </a:p>
        </p:txBody>
      </p:sp>
    </p:spTree>
    <p:extLst>
      <p:ext uri="{BB962C8B-B14F-4D97-AF65-F5344CB8AC3E}">
        <p14:creationId xmlns:p14="http://schemas.microsoft.com/office/powerpoint/2010/main" val="2430380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1">
                <a:solidFill>
                  <a:schemeClr val="accent1"/>
                </a:solidFill>
              </a:defRPr>
            </a:lvl1pPr>
            <a:lvl2pPr marL="685800" marR="0"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First-level bullet</a:t>
            </a:r>
          </a:p>
          <a:p>
            <a:pPr marL="685800" marR="0" lvl="1"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Second-level bullet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Third-level bullet</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Fourth-level bullet</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Fifth-level bullet</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039E477-088D-487D-A482-1547B74FD154}" type="slidenum">
              <a:rPr lang="en-US" smtClean="0"/>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429433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Enter slide title</a:t>
            </a:r>
          </a:p>
        </p:txBody>
      </p:sp>
      <p:sp>
        <p:nvSpPr>
          <p:cNvPr id="3" name="Content Placeholder 2"/>
          <p:cNvSpPr>
            <a:spLocks noGrp="1"/>
          </p:cNvSpPr>
          <p:nvPr>
            <p:ph idx="1" hasCustomPrompt="1"/>
          </p:nvPr>
        </p:nvSpPr>
        <p:spPr/>
        <p:txBody>
          <a:bodyPr/>
          <a:lstStyle>
            <a:lvl1pPr>
              <a:defRPr b="1">
                <a:solidFill>
                  <a:schemeClr val="accent1"/>
                </a:solidFill>
              </a:defRPr>
            </a:lvl1pPr>
            <a:lvl2pPr>
              <a:buClr>
                <a:schemeClr val="accent1"/>
              </a:buClr>
              <a:defRPr/>
            </a:lvl2pPr>
            <a:lvl3pPr>
              <a:buClr>
                <a:schemeClr val="accent3"/>
              </a:buClr>
              <a:defRPr baseline="0"/>
            </a:lvl3pPr>
            <a:lvl4pPr>
              <a:defRPr/>
            </a:lvl4pPr>
            <a:lvl5pPr>
              <a:defRPr/>
            </a:lvl5pPr>
          </a:lstStyle>
          <a:p>
            <a:pPr lvl="0"/>
            <a:r>
              <a:rPr lang="en-US" dirty="0"/>
              <a:t>First-level bullet</a:t>
            </a:r>
          </a:p>
          <a:p>
            <a:pPr lvl="1"/>
            <a:r>
              <a:rPr lang="en-US" dirty="0"/>
              <a:t>Second-level bullet</a:t>
            </a:r>
          </a:p>
          <a:p>
            <a:pPr lvl="2"/>
            <a:r>
              <a:rPr lang="en-US" dirty="0"/>
              <a:t>Third-level bullet</a:t>
            </a:r>
          </a:p>
          <a:p>
            <a:pPr lvl="3"/>
            <a:r>
              <a:rPr lang="en-US" dirty="0"/>
              <a:t>Fourth-level bullet</a:t>
            </a:r>
          </a:p>
          <a:p>
            <a:pPr lvl="4"/>
            <a:r>
              <a:rPr lang="en-US" dirty="0"/>
              <a:t>Fifth-level bullet</a:t>
            </a:r>
          </a:p>
        </p:txBody>
      </p:sp>
      <p:sp>
        <p:nvSpPr>
          <p:cNvPr id="6" name="Slide Number Placeholder 5"/>
          <p:cNvSpPr>
            <a:spLocks noGrp="1"/>
          </p:cNvSpPr>
          <p:nvPr>
            <p:ph type="sldNum" sz="quarter" idx="12"/>
          </p:nvPr>
        </p:nvSpPr>
        <p:spPr/>
        <p:txBody>
          <a:bodyPr/>
          <a:lstStyle/>
          <a:p>
            <a:fld id="{6039E477-088D-487D-A482-1547B74FD154}"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0"/>
            <a:ext cx="7772400"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395288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08099"/>
            <a:ext cx="9144000" cy="2201863"/>
          </a:xfrm>
        </p:spPr>
        <p:txBody>
          <a:bodyPr anchor="b"/>
          <a:lstStyle>
            <a:lvl1pPr algn="l">
              <a:defRPr sz="6000"/>
            </a:lvl1pPr>
          </a:lstStyle>
          <a:p>
            <a:r>
              <a:rPr lang="en-US" dirty="0"/>
              <a:t>Enter presentation title</a:t>
            </a:r>
          </a:p>
        </p:txBody>
      </p:sp>
      <p:sp>
        <p:nvSpPr>
          <p:cNvPr id="3" name="Subtitle 2"/>
          <p:cNvSpPr>
            <a:spLocks noGrp="1"/>
          </p:cNvSpPr>
          <p:nvPr>
            <p:ph type="subTitle" idx="1" hasCustomPrompt="1"/>
          </p:nvPr>
        </p:nvSpPr>
        <p:spPr>
          <a:xfrm>
            <a:off x="1524000" y="3602038"/>
            <a:ext cx="9144000" cy="11731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a:t>
            </a:r>
          </a:p>
        </p:txBody>
      </p:sp>
      <p:sp>
        <p:nvSpPr>
          <p:cNvPr id="9" name="Text Placeholder 8"/>
          <p:cNvSpPr>
            <a:spLocks noGrp="1"/>
          </p:cNvSpPr>
          <p:nvPr>
            <p:ph type="body" sz="quarter" idx="13" hasCustomPrompt="1"/>
          </p:nvPr>
        </p:nvSpPr>
        <p:spPr>
          <a:xfrm>
            <a:off x="1524000" y="4867276"/>
            <a:ext cx="6400800" cy="1152524"/>
          </a:xfrm>
        </p:spPr>
        <p:txBody>
          <a:bodyPr anchor="b">
            <a:normAutofit/>
          </a:bodyPr>
          <a:lstStyle>
            <a:lvl1pPr marL="0" indent="0">
              <a:buNone/>
              <a:defRPr sz="2400" baseline="0"/>
            </a:lvl1pPr>
          </a:lstStyle>
          <a:p>
            <a:r>
              <a:rPr lang="en-US" dirty="0"/>
              <a:t>Weekday, Month DD, YYYY</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0281" y="5139157"/>
            <a:ext cx="2507719" cy="853236"/>
          </a:xfrm>
          <a:prstGeom prst="rect">
            <a:avLst/>
          </a:prstGeom>
        </p:spPr>
      </p:pic>
    </p:spTree>
    <p:extLst>
      <p:ext uri="{BB962C8B-B14F-4D97-AF65-F5344CB8AC3E}">
        <p14:creationId xmlns:p14="http://schemas.microsoft.com/office/powerpoint/2010/main" val="2715175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61E31C-FAD6-48B3-A2CD-C9620964F511}"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9AF87-F0F2-4821-9497-0DF5526E2B5D}" type="slidenum">
              <a:rPr lang="en-US" smtClean="0"/>
              <a:t>‹#›</a:t>
            </a:fld>
            <a:endParaRPr lang="en-US"/>
          </a:p>
        </p:txBody>
      </p:sp>
    </p:spTree>
    <p:extLst>
      <p:ext uri="{BB962C8B-B14F-4D97-AF65-F5344CB8AC3E}">
        <p14:creationId xmlns:p14="http://schemas.microsoft.com/office/powerpoint/2010/main" val="49334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4" name="Slide Number Placeholder 5"/>
          <p:cNvSpPr>
            <a:spLocks noGrp="1"/>
          </p:cNvSpPr>
          <p:nvPr>
            <p:ph type="sldNum" sz="quarter" idx="12"/>
          </p:nvPr>
        </p:nvSpPr>
        <p:spPr>
          <a:xfrm>
            <a:off x="10878282" y="6476874"/>
            <a:ext cx="1054100" cy="365125"/>
          </a:xfrm>
        </p:spPr>
        <p:txBody>
          <a:bodyPr/>
          <a:lstStyle/>
          <a:p>
            <a:fld id="{6039E477-088D-487D-A482-1547B74FD154}" type="slidenum">
              <a:rPr lang="en-US" smtClean="0"/>
              <a:t>‹#›</a:t>
            </a:fld>
            <a:endParaRPr lang="en-US" dirty="0"/>
          </a:p>
        </p:txBody>
      </p:sp>
      <p:sp>
        <p:nvSpPr>
          <p:cNvPr id="5" name="Text Placeholder 8"/>
          <p:cNvSpPr>
            <a:spLocks noGrp="1"/>
          </p:cNvSpPr>
          <p:nvPr>
            <p:ph type="body" sz="quarter" idx="13" hasCustomPrompt="1"/>
          </p:nvPr>
        </p:nvSpPr>
        <p:spPr>
          <a:xfrm>
            <a:off x="3920692" y="6467223"/>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7" name="Content Placeholder 2"/>
          <p:cNvSpPr>
            <a:spLocks noGrp="1"/>
          </p:cNvSpPr>
          <p:nvPr>
            <p:ph idx="1"/>
          </p:nvPr>
        </p:nvSpPr>
        <p:spPr>
          <a:xfrm>
            <a:off x="257556" y="877986"/>
            <a:ext cx="11676888" cy="5385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32517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25"/>
            <a:ext cx="12192000"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5" name="Text Placeholder 4"/>
          <p:cNvSpPr>
            <a:spLocks noGrp="1"/>
          </p:cNvSpPr>
          <p:nvPr>
            <p:ph type="body" sz="quarter" idx="16" hasCustomPrompt="1"/>
          </p:nvPr>
        </p:nvSpPr>
        <p:spPr>
          <a:xfrm>
            <a:off x="257556" y="886885"/>
            <a:ext cx="11676888" cy="662832"/>
          </a:xfrm>
        </p:spPr>
        <p:txBody>
          <a:bodyPr lIns="0" rIns="0" anchor="ctr">
            <a:normAutofit/>
          </a:bodyPr>
          <a:lstStyle>
            <a:lvl1pPr marL="0" indent="0">
              <a:buNone/>
              <a:defRPr sz="3200" b="1"/>
            </a:lvl1pPr>
          </a:lstStyle>
          <a:p>
            <a:pPr lvl="0"/>
            <a:r>
              <a:rPr lang="en-US" dirty="0"/>
              <a:t>Enter subtitle</a:t>
            </a:r>
          </a:p>
        </p:txBody>
      </p:sp>
      <p:sp>
        <p:nvSpPr>
          <p:cNvPr id="6"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7"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Content Placeholder 2"/>
          <p:cNvSpPr>
            <a:spLocks noGrp="1"/>
          </p:cNvSpPr>
          <p:nvPr>
            <p:ph idx="1"/>
          </p:nvPr>
        </p:nvSpPr>
        <p:spPr>
          <a:xfrm>
            <a:off x="257556" y="1549716"/>
            <a:ext cx="11676888" cy="4724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97455714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82299" y="6486095"/>
            <a:ext cx="1315915" cy="365125"/>
          </a:xfrm>
        </p:spPr>
        <p:txBody>
          <a:bodyPr/>
          <a:lstStyle/>
          <a:p>
            <a:fld id="{6039E477-088D-487D-A482-1547B74FD154}" type="slidenum">
              <a:rPr lang="en-US" smtClean="0"/>
              <a:t>‹#›</a:t>
            </a:fld>
            <a:endParaRPr lang="en-US" dirty="0"/>
          </a:p>
        </p:txBody>
      </p:sp>
      <p:sp>
        <p:nvSpPr>
          <p:cNvPr id="7" name="Title 1"/>
          <p:cNvSpPr>
            <a:spLocks noGrp="1"/>
          </p:cNvSpPr>
          <p:nvPr>
            <p:ph type="title" hasCustomPrompt="1"/>
          </p:nvPr>
        </p:nvSpPr>
        <p:spPr>
          <a:xfrm>
            <a:off x="223345" y="1709739"/>
            <a:ext cx="11745311" cy="2483890"/>
          </a:xfrm>
        </p:spPr>
        <p:txBody>
          <a:bodyPr anchor="b"/>
          <a:lstStyle>
            <a:lvl1pPr>
              <a:defRPr sz="6000" b="1"/>
            </a:lvl1pPr>
          </a:lstStyle>
          <a:p>
            <a:r>
              <a:rPr lang="en-US" dirty="0"/>
              <a:t>Enter Section Title</a:t>
            </a:r>
          </a:p>
        </p:txBody>
      </p:sp>
      <p:sp>
        <p:nvSpPr>
          <p:cNvPr id="8" name="Text Placeholder 2"/>
          <p:cNvSpPr>
            <a:spLocks noGrp="1"/>
          </p:cNvSpPr>
          <p:nvPr>
            <p:ph type="body" idx="1" hasCustomPrompt="1"/>
          </p:nvPr>
        </p:nvSpPr>
        <p:spPr>
          <a:xfrm>
            <a:off x="223345" y="4587766"/>
            <a:ext cx="11745310" cy="1187044"/>
          </a:xfrm>
        </p:spPr>
        <p:txBody>
          <a:bodyPr anchor="b"/>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 subtitle</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00202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1"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2" name="Content Placeholder 2"/>
          <p:cNvSpPr>
            <a:spLocks noGrp="1"/>
          </p:cNvSpPr>
          <p:nvPr>
            <p:ph sz="half" idx="1"/>
          </p:nvPr>
        </p:nvSpPr>
        <p:spPr>
          <a:xfrm>
            <a:off x="236483"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6219444" y="935152"/>
            <a:ext cx="5715000" cy="539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56029929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_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baseline="0">
                <a:solidFill>
                  <a:schemeClr val="bg1"/>
                </a:solidFill>
              </a:defRPr>
            </a:lvl1pPr>
          </a:lstStyle>
          <a:p>
            <a:r>
              <a:rPr lang="en-US" dirty="0"/>
              <a:t>Enter slide title</a:t>
            </a:r>
          </a:p>
        </p:txBody>
      </p:sp>
      <p:sp>
        <p:nvSpPr>
          <p:cNvPr id="11"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5" name="Text Placeholder 2"/>
          <p:cNvSpPr>
            <a:spLocks noGrp="1"/>
          </p:cNvSpPr>
          <p:nvPr>
            <p:ph type="body" idx="1" hasCustomPrompt="1"/>
          </p:nvPr>
        </p:nvSpPr>
        <p:spPr>
          <a:xfrm>
            <a:off x="256032" y="798089"/>
            <a:ext cx="5727700" cy="73199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6" name="Content Placeholder 3"/>
          <p:cNvSpPr>
            <a:spLocks noGrp="1"/>
          </p:cNvSpPr>
          <p:nvPr>
            <p:ph sz="half" idx="2"/>
          </p:nvPr>
        </p:nvSpPr>
        <p:spPr>
          <a:xfrm>
            <a:off x="256032" y="1530084"/>
            <a:ext cx="5741543"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p:cNvSpPr>
            <a:spLocks noGrp="1"/>
          </p:cNvSpPr>
          <p:nvPr>
            <p:ph sz="quarter" idx="4"/>
          </p:nvPr>
        </p:nvSpPr>
        <p:spPr>
          <a:xfrm>
            <a:off x="6186042" y="1530084"/>
            <a:ext cx="5709920" cy="484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3" hasCustomPrompt="1"/>
          </p:nvPr>
        </p:nvSpPr>
        <p:spPr>
          <a:xfrm>
            <a:off x="6188074" y="786384"/>
            <a:ext cx="5705856" cy="731995"/>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4" name="TextBox 13"/>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165633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4" name="Text Placeholder 3"/>
          <p:cNvSpPr>
            <a:spLocks noGrp="1"/>
          </p:cNvSpPr>
          <p:nvPr>
            <p:ph type="body" sz="half" idx="2" hasCustomPrompt="1"/>
          </p:nvPr>
        </p:nvSpPr>
        <p:spPr>
          <a:xfrm>
            <a:off x="256032" y="886968"/>
            <a:ext cx="4400428" cy="55138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The quick brown fox jumps over the lazy dog. </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3"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8" name="Content Placeholder 2"/>
          <p:cNvSpPr>
            <a:spLocks noGrp="1"/>
          </p:cNvSpPr>
          <p:nvPr>
            <p:ph idx="1"/>
          </p:nvPr>
        </p:nvSpPr>
        <p:spPr>
          <a:xfrm>
            <a:off x="4751832" y="886968"/>
            <a:ext cx="7150608" cy="5513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87653699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992"/>
            <a:ext cx="12192000" cy="786384"/>
          </a:xfrm>
          <a:solidFill>
            <a:srgbClr val="005DAA"/>
          </a:solidFill>
        </p:spPr>
        <p:txBody>
          <a:bodyPr lIns="274320" rIns="274320" anchor="ctr">
            <a:normAutofit/>
          </a:bodyPr>
          <a:lstStyle>
            <a:lvl1pPr>
              <a:defRPr sz="4400" u="none">
                <a:solidFill>
                  <a:schemeClr val="bg1"/>
                </a:solidFill>
              </a:defRPr>
            </a:lvl1pPr>
          </a:lstStyle>
          <a:p>
            <a:r>
              <a:rPr lang="en-US" dirty="0"/>
              <a:t>Enter slide title</a:t>
            </a:r>
          </a:p>
        </p:txBody>
      </p:sp>
      <p:sp>
        <p:nvSpPr>
          <p:cNvPr id="3" name="Picture Placeholder 2"/>
          <p:cNvSpPr>
            <a:spLocks noGrp="1"/>
          </p:cNvSpPr>
          <p:nvPr>
            <p:ph type="pic" idx="1"/>
          </p:nvPr>
        </p:nvSpPr>
        <p:spPr>
          <a:xfrm>
            <a:off x="4870937" y="886968"/>
            <a:ext cx="7031503" cy="5501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256032" y="886968"/>
            <a:ext cx="4398264" cy="550147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photo caption</a:t>
            </a:r>
          </a:p>
        </p:txBody>
      </p:sp>
      <p:sp>
        <p:nvSpPr>
          <p:cNvPr id="9"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2"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10" name="TextBox 9"/>
          <p:cNvSpPr txBox="1"/>
          <p:nvPr userDrawn="1"/>
        </p:nvSpPr>
        <p:spPr>
          <a:xfrm>
            <a:off x="0" y="6476871"/>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293996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 y="0"/>
            <a:ext cx="12188952" cy="786384"/>
          </a:xfrm>
          <a:solidFill>
            <a:srgbClr val="005DAA"/>
          </a:solidFill>
        </p:spPr>
        <p:txBody>
          <a:bodyPr lIns="274320" rIns="274320"/>
          <a:lstStyle>
            <a:lvl1pPr>
              <a:defRPr u="none">
                <a:solidFill>
                  <a:schemeClr val="bg1"/>
                </a:solidFill>
              </a:defRPr>
            </a:lvl1pPr>
          </a:lstStyle>
          <a:p>
            <a:r>
              <a:rPr lang="en-US" dirty="0"/>
              <a:t>Enter slide title</a:t>
            </a:r>
          </a:p>
        </p:txBody>
      </p:sp>
      <p:sp>
        <p:nvSpPr>
          <p:cNvPr id="7" name="Slide Number Placeholder 5"/>
          <p:cNvSpPr>
            <a:spLocks noGrp="1"/>
          </p:cNvSpPr>
          <p:nvPr>
            <p:ph type="sldNum" sz="quarter" idx="12"/>
          </p:nvPr>
        </p:nvSpPr>
        <p:spPr>
          <a:xfrm>
            <a:off x="10880344" y="6476873"/>
            <a:ext cx="1054100" cy="365125"/>
          </a:xfrm>
        </p:spPr>
        <p:txBody>
          <a:bodyPr/>
          <a:lstStyle/>
          <a:p>
            <a:fld id="{6039E477-088D-487D-A482-1547B74FD154}" type="slidenum">
              <a:rPr lang="en-US" smtClean="0"/>
              <a:t>‹#›</a:t>
            </a:fld>
            <a:endParaRPr lang="en-US" dirty="0"/>
          </a:p>
        </p:txBody>
      </p:sp>
      <p:sp>
        <p:nvSpPr>
          <p:cNvPr id="10" name="Text Placeholder 8"/>
          <p:cNvSpPr>
            <a:spLocks noGrp="1"/>
          </p:cNvSpPr>
          <p:nvPr>
            <p:ph type="body" sz="quarter" idx="13" hasCustomPrompt="1"/>
          </p:nvPr>
        </p:nvSpPr>
        <p:spPr>
          <a:xfrm>
            <a:off x="3920692" y="6476871"/>
            <a:ext cx="4350617" cy="365125"/>
          </a:xfrm>
        </p:spPr>
        <p:txBody>
          <a:bodyPr anchor="ctr"/>
          <a:lstStyle>
            <a:lvl1pPr marL="0" indent="0">
              <a:buNone/>
              <a:defRPr lang="en-US" sz="1200" kern="1200" dirty="0">
                <a:solidFill>
                  <a:schemeClr val="tx1">
                    <a:tint val="75000"/>
                  </a:schemeClr>
                </a:solidFill>
                <a:latin typeface="+mn-lt"/>
                <a:ea typeface="+mn-ea"/>
                <a:cs typeface="+mn-cs"/>
              </a:defRPr>
            </a:lvl1pPr>
          </a:lstStyle>
          <a:p>
            <a:pPr lvl="0"/>
            <a:r>
              <a:rPr lang="en-US" dirty="0"/>
              <a:t>Enter citation</a:t>
            </a:r>
          </a:p>
        </p:txBody>
      </p:sp>
      <p:sp>
        <p:nvSpPr>
          <p:cNvPr id="5" name="TextBox 4"/>
          <p:cNvSpPr txBox="1"/>
          <p:nvPr userDrawn="1"/>
        </p:nvSpPr>
        <p:spPr>
          <a:xfrm>
            <a:off x="0" y="6476870"/>
            <a:ext cx="1984248" cy="365760"/>
          </a:xfrm>
          <a:prstGeom prst="rect">
            <a:avLst/>
          </a:prstGeom>
          <a:noFill/>
        </p:spPr>
        <p:txBody>
          <a:bodyPr wrap="square" rtlCol="0">
            <a:spAutoFit/>
          </a:bodyPr>
          <a:lstStyle/>
          <a:p>
            <a:r>
              <a:rPr lang="en-US" sz="1200" dirty="0">
                <a:solidFill>
                  <a:srgbClr val="898989"/>
                </a:solidFill>
              </a:rPr>
              <a:t>Division of Global HIV</a:t>
            </a:r>
            <a:r>
              <a:rPr lang="en-US" sz="1200" baseline="0" dirty="0">
                <a:solidFill>
                  <a:srgbClr val="898989"/>
                </a:solidFill>
              </a:rPr>
              <a:t> &amp; TB</a:t>
            </a:r>
            <a:endParaRPr lang="en-US" sz="1200" dirty="0">
              <a:solidFill>
                <a:srgbClr val="898989"/>
              </a:solidFill>
            </a:endParaRPr>
          </a:p>
        </p:txBody>
      </p:sp>
    </p:spTree>
    <p:extLst>
      <p:ext uri="{BB962C8B-B14F-4D97-AF65-F5344CB8AC3E}">
        <p14:creationId xmlns:p14="http://schemas.microsoft.com/office/powerpoint/2010/main" val="3084518410"/>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Division of Global HIV &amp; TB</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9E477-088D-487D-A482-1547B74FD154}" type="slidenum">
              <a:rPr lang="en-US" smtClean="0"/>
              <a:t>‹#›</a:t>
            </a:fld>
            <a:endParaRPr lang="en-US" dirty="0"/>
          </a:p>
        </p:txBody>
      </p:sp>
    </p:spTree>
    <p:extLst>
      <p:ext uri="{BB962C8B-B14F-4D97-AF65-F5344CB8AC3E}">
        <p14:creationId xmlns:p14="http://schemas.microsoft.com/office/powerpoint/2010/main" val="11463681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 id="2147483687" r:id="rId13"/>
    <p:sldLayoutId id="2147483688" r:id="rId14"/>
    <p:sldLayoutId id="2147483692" r:id="rId15"/>
    <p:sldLayoutId id="2147483693"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hyperlink" Target="http://www.coolstuff49ja.com/" TargetMode="External"/><Relationship Id="rId5" Type="http://schemas.openxmlformats.org/officeDocument/2006/relationships/diagramQuickStyle" Target="../diagrams/quickStyle2.xml"/><Relationship Id="rId10" Type="http://schemas.openxmlformats.org/officeDocument/2006/relationships/image" Target="../media/image24.jpeg"/><Relationship Id="rId4" Type="http://schemas.openxmlformats.org/officeDocument/2006/relationships/diagramLayout" Target="../diagrams/layout2.xml"/><Relationship Id="rId9" Type="http://schemas.openxmlformats.org/officeDocument/2006/relationships/hyperlink" Target="https://news.euspert.com/why-in-house-training-is-important-for-employees-motivatio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dirty="0"/>
              <a:t>Site Monitoring Refresher</a:t>
            </a:r>
          </a:p>
        </p:txBody>
      </p:sp>
      <p:sp>
        <p:nvSpPr>
          <p:cNvPr id="3" name="Subtitle 2"/>
          <p:cNvSpPr>
            <a:spLocks noGrp="1"/>
          </p:cNvSpPr>
          <p:nvPr>
            <p:ph type="subTitle" idx="1"/>
          </p:nvPr>
        </p:nvSpPr>
        <p:spPr/>
        <p:txBody>
          <a:bodyPr/>
          <a:lstStyle/>
          <a:p>
            <a:pPr algn="ctr"/>
            <a:r>
              <a:rPr lang="en-US" dirty="0"/>
              <a:t>Ensuring Continuous Quality Improvement</a:t>
            </a:r>
          </a:p>
        </p:txBody>
      </p:sp>
      <p:sp>
        <p:nvSpPr>
          <p:cNvPr id="4" name="Text Placeholder 3"/>
          <p:cNvSpPr>
            <a:spLocks noGrp="1"/>
          </p:cNvSpPr>
          <p:nvPr>
            <p:ph type="body" sz="quarter" idx="13"/>
          </p:nvPr>
        </p:nvSpPr>
        <p:spPr>
          <a:xfrm>
            <a:off x="1524000" y="4775200"/>
            <a:ext cx="6400800" cy="1244599"/>
          </a:xfrm>
        </p:spPr>
        <p:txBody>
          <a:bodyPr>
            <a:normAutofit fontScale="70000" lnSpcReduction="20000"/>
          </a:bodyPr>
          <a:lstStyle/>
          <a:p>
            <a:r>
              <a:rPr lang="en-US" dirty="0"/>
              <a:t>HIV Serology Diagnostics and Incidence</a:t>
            </a:r>
          </a:p>
          <a:p>
            <a:r>
              <a:rPr lang="en-US" dirty="0"/>
              <a:t>International Laboratory Branch</a:t>
            </a:r>
          </a:p>
          <a:p>
            <a:r>
              <a:rPr lang="en-US" dirty="0"/>
              <a:t>RTCQI Workshop –  Western Hemisphere</a:t>
            </a:r>
            <a:endParaRPr lang="en-US" dirty="0">
              <a:cs typeface="Calibri"/>
            </a:endParaRPr>
          </a:p>
          <a:p>
            <a:r>
              <a:rPr lang="en-US" dirty="0"/>
              <a:t> August 26-30,  2024</a:t>
            </a:r>
            <a:endParaRPr lang="en-US" dirty="0">
              <a:cs typeface="Calibri" panose="020F0502020204030204"/>
            </a:endParaRPr>
          </a:p>
        </p:txBody>
      </p:sp>
    </p:spTree>
    <p:extLst>
      <p:ext uri="{BB962C8B-B14F-4D97-AF65-F5344CB8AC3E}">
        <p14:creationId xmlns:p14="http://schemas.microsoft.com/office/powerpoint/2010/main" val="1243897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pPr algn="ctr"/>
            <a:r>
              <a:rPr lang="en-US" b="1" dirty="0"/>
              <a:t>SPI-RRT Checklist Part C- Site Scores  </a:t>
            </a:r>
          </a:p>
        </p:txBody>
      </p:sp>
      <p:sp>
        <p:nvSpPr>
          <p:cNvPr id="3" name="Slide Number Placeholder 2"/>
          <p:cNvSpPr>
            <a:spLocks noGrp="1"/>
          </p:cNvSpPr>
          <p:nvPr>
            <p:ph type="sldNum" sz="quarter" idx="12"/>
          </p:nvPr>
        </p:nvSpPr>
        <p:spPr/>
        <p:txBody>
          <a:bodyPr/>
          <a:lstStyle/>
          <a:p>
            <a:fld id="{E369AF87-F0F2-4821-9497-0DF5526E2B5D}" type="slidenum">
              <a:rPr lang="en-US" smtClean="0"/>
              <a:t>10</a:t>
            </a:fld>
            <a:endParaRPr lang="en-US" dirty="0"/>
          </a:p>
        </p:txBody>
      </p:sp>
      <p:cxnSp>
        <p:nvCxnSpPr>
          <p:cNvPr id="9" name="Straight Arrow Connector 8"/>
          <p:cNvCxnSpPr>
            <a:cxnSpLocks/>
          </p:cNvCxnSpPr>
          <p:nvPr/>
        </p:nvCxnSpPr>
        <p:spPr>
          <a:xfrm flipH="1" flipV="1">
            <a:off x="6720977" y="5655435"/>
            <a:ext cx="595320" cy="24247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53415" y="4979280"/>
            <a:ext cx="2190087" cy="923330"/>
          </a:xfrm>
          <a:prstGeom prst="rect">
            <a:avLst/>
          </a:prstGeom>
          <a:noFill/>
        </p:spPr>
        <p:txBody>
          <a:bodyPr wrap="square" rtlCol="0">
            <a:spAutoFit/>
          </a:bodyPr>
          <a:lstStyle/>
          <a:p>
            <a:r>
              <a:rPr lang="en-US" b="1" dirty="0"/>
              <a:t>Total score expected </a:t>
            </a:r>
          </a:p>
          <a:p>
            <a:r>
              <a:rPr lang="en-US" dirty="0"/>
              <a:t>64 if no RTRI testing</a:t>
            </a:r>
          </a:p>
          <a:p>
            <a:r>
              <a:rPr lang="en-US" dirty="0"/>
              <a:t>75 if RTRI testing</a:t>
            </a:r>
          </a:p>
        </p:txBody>
      </p:sp>
      <p:graphicFrame>
        <p:nvGraphicFramePr>
          <p:cNvPr id="7" name="Table 6">
            <a:extLst>
              <a:ext uri="{FF2B5EF4-FFF2-40B4-BE49-F238E27FC236}">
                <a16:creationId xmlns:a16="http://schemas.microsoft.com/office/drawing/2014/main" id="{6780F6A0-FBD6-43C0-896D-1382A6981A4F}"/>
              </a:ext>
            </a:extLst>
          </p:cNvPr>
          <p:cNvGraphicFramePr>
            <a:graphicFrameLocks noGrp="1"/>
          </p:cNvGraphicFramePr>
          <p:nvPr>
            <p:extLst>
              <p:ext uri="{D42A27DB-BD31-4B8C-83A1-F6EECF244321}">
                <p14:modId xmlns:p14="http://schemas.microsoft.com/office/powerpoint/2010/main" val="2870145982"/>
              </p:ext>
            </p:extLst>
          </p:nvPr>
        </p:nvGraphicFramePr>
        <p:xfrm>
          <a:off x="336326" y="939114"/>
          <a:ext cx="6225112" cy="4963499"/>
        </p:xfrm>
        <a:graphic>
          <a:graphicData uri="http://schemas.openxmlformats.org/drawingml/2006/table">
            <a:tbl>
              <a:tblPr firstRow="1" firstCol="1" bandRow="1"/>
              <a:tblGrid>
                <a:gridCol w="1096147">
                  <a:extLst>
                    <a:ext uri="{9D8B030D-6E8A-4147-A177-3AD203B41FA5}">
                      <a16:colId xmlns:a16="http://schemas.microsoft.com/office/drawing/2014/main" val="3143415391"/>
                    </a:ext>
                  </a:extLst>
                </a:gridCol>
                <a:gridCol w="3929396">
                  <a:extLst>
                    <a:ext uri="{9D8B030D-6E8A-4147-A177-3AD203B41FA5}">
                      <a16:colId xmlns:a16="http://schemas.microsoft.com/office/drawing/2014/main" val="1019882808"/>
                    </a:ext>
                  </a:extLst>
                </a:gridCol>
                <a:gridCol w="1199569">
                  <a:extLst>
                    <a:ext uri="{9D8B030D-6E8A-4147-A177-3AD203B41FA5}">
                      <a16:colId xmlns:a16="http://schemas.microsoft.com/office/drawing/2014/main" val="1381507092"/>
                    </a:ext>
                  </a:extLst>
                </a:gridCol>
              </a:tblGrid>
              <a:tr h="624070">
                <a:tc gridSpan="3">
                  <a:txBody>
                    <a:bodyPr/>
                    <a:lstStyle/>
                    <a:p>
                      <a:pPr marL="0" marR="0" algn="ctr">
                        <a:lnSpc>
                          <a:spcPct val="107000"/>
                        </a:lnSpc>
                        <a:spcBef>
                          <a:spcPts val="0"/>
                        </a:spcBef>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Audit Score Sheet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2253403"/>
                  </a:ext>
                </a:extLst>
              </a:tr>
              <a:tr h="423321">
                <a:tc>
                  <a:txBody>
                    <a:bodyPr/>
                    <a:lstStyle/>
                    <a:p>
                      <a:pPr marL="0" marR="0">
                        <a:lnSpc>
                          <a:spcPct val="107000"/>
                        </a:lnSpc>
                        <a:spcBef>
                          <a:spcPts val="0"/>
                        </a:spcBef>
                        <a:spcAft>
                          <a:spcPts val="0"/>
                        </a:spcAft>
                      </a:pPr>
                      <a:r>
                        <a:rPr lang="en-US" sz="1400" b="1" dirty="0">
                          <a:effectLst/>
                          <a:latin typeface="Cambria" panose="02040503050406030204" pitchFamily="18" charset="0"/>
                          <a:ea typeface="Calibri" panose="020F0502020204030204" pitchFamily="34" charset="0"/>
                          <a:cs typeface="Times New Roman" panose="02020603050405020304" pitchFamily="18" charset="0"/>
                        </a:rPr>
                        <a:t>Section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mbria" panose="02040503050406030204" pitchFamily="18" charset="0"/>
                          <a:ea typeface="Calibri" panose="020F0502020204030204" pitchFamily="34" charset="0"/>
                          <a:cs typeface="Times New Roman" panose="02020603050405020304" pitchFamily="18" charset="0"/>
                        </a:rPr>
                        <a:t>Section Name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mbria" panose="02040503050406030204" pitchFamily="18" charset="0"/>
                          <a:ea typeface="Calibri" panose="020F0502020204030204" pitchFamily="34" charset="0"/>
                          <a:cs typeface="Times New Roman" panose="02020603050405020304" pitchFamily="18" charset="0"/>
                        </a:rPr>
                        <a:t>Total 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478369"/>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Personnel Training and Certification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298355"/>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Physical Facility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787441"/>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3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Safety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504827"/>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Pre-Testing Phase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41310"/>
                  </a:ext>
                </a:extLst>
              </a:tr>
              <a:tr h="441795">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Testing Phase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966593"/>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Post-Testing Phase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610886"/>
                  </a:ext>
                </a:extLst>
              </a:tr>
              <a:tr h="423321">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Section 7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mbria" panose="02040503050406030204" pitchFamily="18" charset="0"/>
                          <a:ea typeface="Calibri" panose="020F0502020204030204" pitchFamily="34" charset="0"/>
                          <a:cs typeface="Times New Roman" panose="02020603050405020304" pitchFamily="18" charset="0"/>
                        </a:rPr>
                        <a:t>External Quality Assessment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293370" algn="l"/>
                          <a:tab pos="440690" algn="ctr"/>
                        </a:tabLst>
                      </a:pPr>
                      <a:r>
                        <a:rPr lang="en-US" sz="1400" dirty="0">
                          <a:effectLst/>
                          <a:latin typeface="Cambria" panose="02040503050406030204" pitchFamily="18" charset="0"/>
                          <a:ea typeface="Calibri" panose="020F0502020204030204" pitchFamily="34" charset="0"/>
                          <a:cs typeface="Times New Roman" panose="02020603050405020304" pitchFamily="18" charset="0"/>
                        </a:rPr>
                        <a:t>	     8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9146477"/>
                  </a:ext>
                </a:extLst>
              </a:tr>
              <a:tr h="423321">
                <a:tc>
                  <a:txBody>
                    <a:bodyPr/>
                    <a:lstStyle/>
                    <a:p>
                      <a:pPr marL="0" marR="0">
                        <a:lnSpc>
                          <a:spcPct val="107000"/>
                        </a:lnSpc>
                        <a:spcBef>
                          <a:spcPts val="0"/>
                        </a:spcBef>
                        <a:spcAft>
                          <a:spcPts val="0"/>
                        </a:spcAft>
                      </a:pPr>
                      <a:r>
                        <a:rPr lang="en-US" sz="14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Section 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HIV-1 Recent Infection Surveillance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293370" algn="l"/>
                          <a:tab pos="440690" algn="ctr"/>
                        </a:tabLst>
                      </a:pPr>
                      <a:r>
                        <a:rPr lang="en-US" sz="14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rPr>
                        <a:t>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6997147"/>
                  </a:ext>
                </a:extLst>
              </a:tr>
              <a:tr h="511066">
                <a:tc gridSpan="2">
                  <a:txBody>
                    <a:bodyPr/>
                    <a:lstStyle/>
                    <a:p>
                      <a:pPr marL="0" marR="0">
                        <a:lnSpc>
                          <a:spcPct val="107000"/>
                        </a:lnSpc>
                        <a:spcBef>
                          <a:spcPts val="0"/>
                        </a:spcBef>
                        <a:spcAft>
                          <a:spcPts val="0"/>
                        </a:spcAft>
                      </a:pPr>
                      <a:r>
                        <a:rPr lang="en-US" sz="1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TOTAL SCORE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a:txBody>
                    <a:bodyPr/>
                    <a:lstStyle/>
                    <a:p>
                      <a:pPr marL="0" marR="0" algn="ctr">
                        <a:lnSpc>
                          <a:spcPct val="107000"/>
                        </a:lnSpc>
                        <a:spcBef>
                          <a:spcPts val="0"/>
                        </a:spcBef>
                        <a:spcAft>
                          <a:spcPts val="0"/>
                        </a:spcAft>
                      </a:pPr>
                      <a:r>
                        <a:rPr lang="en-US" sz="16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64/75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3981536603"/>
                  </a:ext>
                </a:extLst>
              </a:tr>
            </a:tbl>
          </a:graphicData>
        </a:graphic>
      </p:graphicFrame>
      <p:sp>
        <p:nvSpPr>
          <p:cNvPr id="16" name="Rectangle 15">
            <a:extLst>
              <a:ext uri="{FF2B5EF4-FFF2-40B4-BE49-F238E27FC236}">
                <a16:creationId xmlns:a16="http://schemas.microsoft.com/office/drawing/2014/main" id="{CEBB1320-9995-4BD9-95EB-E9A0B8000198}"/>
              </a:ext>
            </a:extLst>
          </p:cNvPr>
          <p:cNvSpPr/>
          <p:nvPr/>
        </p:nvSpPr>
        <p:spPr>
          <a:xfrm>
            <a:off x="7853415" y="5058214"/>
            <a:ext cx="2190087" cy="9057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667E61AB-046D-C6E4-4169-9A5A23837A08}"/>
              </a:ext>
            </a:extLst>
          </p:cNvPr>
          <p:cNvPicPr>
            <a:picLocks noChangeAspect="1"/>
          </p:cNvPicPr>
          <p:nvPr/>
        </p:nvPicPr>
        <p:blipFill rotWithShape="1">
          <a:blip r:embed="rId3"/>
          <a:srcRect r="21952"/>
          <a:stretch/>
        </p:blipFill>
        <p:spPr>
          <a:xfrm>
            <a:off x="6720977" y="1611086"/>
            <a:ext cx="5354909" cy="1436914"/>
          </a:xfrm>
          <a:prstGeom prst="rect">
            <a:avLst/>
          </a:prstGeom>
          <a:solidFill>
            <a:schemeClr val="bg1"/>
          </a:solidFill>
          <a:ln>
            <a:solidFill>
              <a:schemeClr val="bg1"/>
            </a:solidFill>
          </a:ln>
        </p:spPr>
      </p:pic>
    </p:spTree>
    <p:extLst>
      <p:ext uri="{BB962C8B-B14F-4D97-AF65-F5344CB8AC3E}">
        <p14:creationId xmlns:p14="http://schemas.microsoft.com/office/powerpoint/2010/main" val="331404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pPr algn="ctr"/>
            <a:r>
              <a:rPr lang="en-US" b="1" dirty="0"/>
              <a:t>SPI-RRT Checklist Part D- Summary Report </a:t>
            </a:r>
          </a:p>
        </p:txBody>
      </p:sp>
      <p:sp>
        <p:nvSpPr>
          <p:cNvPr id="4" name="Slide Number Placeholder 3"/>
          <p:cNvSpPr>
            <a:spLocks noGrp="1"/>
          </p:cNvSpPr>
          <p:nvPr>
            <p:ph type="sldNum" sz="quarter" idx="12"/>
          </p:nvPr>
        </p:nvSpPr>
        <p:spPr/>
        <p:txBody>
          <a:bodyPr/>
          <a:lstStyle/>
          <a:p>
            <a:fld id="{6039E477-088D-487D-A482-1547B74FD154}" type="slidenum">
              <a:rPr lang="en-US" smtClean="0"/>
              <a:t>11</a:t>
            </a:fld>
            <a:endParaRPr lang="en-US" dirty="0"/>
          </a:p>
        </p:txBody>
      </p:sp>
      <p:pic>
        <p:nvPicPr>
          <p:cNvPr id="5" name="Picture 4">
            <a:extLst>
              <a:ext uri="{FF2B5EF4-FFF2-40B4-BE49-F238E27FC236}">
                <a16:creationId xmlns:a16="http://schemas.microsoft.com/office/drawing/2014/main" id="{A4722B4B-16CE-E936-EDF0-354AB1C0490A}"/>
              </a:ext>
            </a:extLst>
          </p:cNvPr>
          <p:cNvPicPr>
            <a:picLocks noChangeAspect="1"/>
          </p:cNvPicPr>
          <p:nvPr/>
        </p:nvPicPr>
        <p:blipFill rotWithShape="1">
          <a:blip r:embed="rId3"/>
          <a:srcRect l="14728" t="46576" r="15652" b="29652"/>
          <a:stretch/>
        </p:blipFill>
        <p:spPr bwMode="auto">
          <a:xfrm>
            <a:off x="12402" y="777105"/>
            <a:ext cx="11392930" cy="288988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497AC3C-509B-4504-8B8A-62AB698B6CFB}"/>
              </a:ext>
            </a:extLst>
          </p:cNvPr>
          <p:cNvPicPr>
            <a:picLocks noChangeAspect="1"/>
          </p:cNvPicPr>
          <p:nvPr/>
        </p:nvPicPr>
        <p:blipFill>
          <a:blip r:embed="rId4"/>
          <a:stretch>
            <a:fillRect/>
          </a:stretch>
        </p:blipFill>
        <p:spPr>
          <a:xfrm>
            <a:off x="2854410" y="3666990"/>
            <a:ext cx="4655917" cy="2651895"/>
          </a:xfrm>
          <a:prstGeom prst="rect">
            <a:avLst/>
          </a:prstGeom>
        </p:spPr>
      </p:pic>
    </p:spTree>
    <p:extLst>
      <p:ext uri="{BB962C8B-B14F-4D97-AF65-F5344CB8AC3E}">
        <p14:creationId xmlns:p14="http://schemas.microsoft.com/office/powerpoint/2010/main" val="1033026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DAA"/>
          </a:solidFill>
        </p:spPr>
        <p:txBody>
          <a:bodyPr vert="horz" lIns="274320" tIns="45720" rIns="274320" bIns="45720" rtlCol="0" anchor="ctr">
            <a:normAutofit/>
          </a:bodyPr>
          <a:lstStyle/>
          <a:p>
            <a:pPr algn="ctr"/>
            <a:r>
              <a:rPr lang="en-US" b="1" dirty="0"/>
              <a:t>SPI-RRT Checklist Part D- Action Plan </a:t>
            </a:r>
          </a:p>
        </p:txBody>
      </p:sp>
      <p:sp>
        <p:nvSpPr>
          <p:cNvPr id="4" name="Slide Number Placeholder 3"/>
          <p:cNvSpPr>
            <a:spLocks noGrp="1"/>
          </p:cNvSpPr>
          <p:nvPr>
            <p:ph type="sldNum" sz="quarter" idx="12"/>
          </p:nvPr>
        </p:nvSpPr>
        <p:spPr/>
        <p:txBody>
          <a:bodyPr/>
          <a:lstStyle/>
          <a:p>
            <a:fld id="{6039E477-088D-487D-A482-1547B74FD154}" type="slidenum">
              <a:rPr lang="en-US" smtClean="0"/>
              <a:t>12</a:t>
            </a:fld>
            <a:endParaRPr lang="en-US" dirty="0"/>
          </a:p>
        </p:txBody>
      </p:sp>
      <p:graphicFrame>
        <p:nvGraphicFramePr>
          <p:cNvPr id="34" name="Table 33"/>
          <p:cNvGraphicFramePr>
            <a:graphicFrameLocks noGrp="1"/>
          </p:cNvGraphicFramePr>
          <p:nvPr>
            <p:extLst>
              <p:ext uri="{D42A27DB-BD31-4B8C-83A1-F6EECF244321}">
                <p14:modId xmlns:p14="http://schemas.microsoft.com/office/powerpoint/2010/main" val="525965508"/>
              </p:ext>
            </p:extLst>
          </p:nvPr>
        </p:nvGraphicFramePr>
        <p:xfrm>
          <a:off x="190614" y="846293"/>
          <a:ext cx="11498426" cy="1801027"/>
        </p:xfrm>
        <a:graphic>
          <a:graphicData uri="http://schemas.openxmlformats.org/drawingml/2006/table">
            <a:tbl>
              <a:tblPr firstRow="1" firstCol="1" bandRow="1">
                <a:tableStyleId>{073A0DAA-6AF3-43AB-8588-CEC1D06C72B9}</a:tableStyleId>
              </a:tblPr>
              <a:tblGrid>
                <a:gridCol w="1049125">
                  <a:extLst>
                    <a:ext uri="{9D8B030D-6E8A-4147-A177-3AD203B41FA5}">
                      <a16:colId xmlns:a16="http://schemas.microsoft.com/office/drawing/2014/main" val="20000"/>
                    </a:ext>
                  </a:extLst>
                </a:gridCol>
                <a:gridCol w="2039660">
                  <a:extLst>
                    <a:ext uri="{9D8B030D-6E8A-4147-A177-3AD203B41FA5}">
                      <a16:colId xmlns:a16="http://schemas.microsoft.com/office/drawing/2014/main" val="20001"/>
                    </a:ext>
                  </a:extLst>
                </a:gridCol>
                <a:gridCol w="2039660">
                  <a:extLst>
                    <a:ext uri="{9D8B030D-6E8A-4147-A177-3AD203B41FA5}">
                      <a16:colId xmlns:a16="http://schemas.microsoft.com/office/drawing/2014/main" val="38656794"/>
                    </a:ext>
                  </a:extLst>
                </a:gridCol>
                <a:gridCol w="1635732">
                  <a:extLst>
                    <a:ext uri="{9D8B030D-6E8A-4147-A177-3AD203B41FA5}">
                      <a16:colId xmlns:a16="http://schemas.microsoft.com/office/drawing/2014/main" val="20002"/>
                    </a:ext>
                  </a:extLst>
                </a:gridCol>
                <a:gridCol w="1247189">
                  <a:extLst>
                    <a:ext uri="{9D8B030D-6E8A-4147-A177-3AD203B41FA5}">
                      <a16:colId xmlns:a16="http://schemas.microsoft.com/office/drawing/2014/main" val="20003"/>
                    </a:ext>
                  </a:extLst>
                </a:gridCol>
                <a:gridCol w="1502601">
                  <a:extLst>
                    <a:ext uri="{9D8B030D-6E8A-4147-A177-3AD203B41FA5}">
                      <a16:colId xmlns:a16="http://schemas.microsoft.com/office/drawing/2014/main" val="20005"/>
                    </a:ext>
                  </a:extLst>
                </a:gridCol>
                <a:gridCol w="1984459">
                  <a:extLst>
                    <a:ext uri="{9D8B030D-6E8A-4147-A177-3AD203B41FA5}">
                      <a16:colId xmlns:a16="http://schemas.microsoft.com/office/drawing/2014/main" val="20006"/>
                    </a:ext>
                  </a:extLst>
                </a:gridCol>
              </a:tblGrid>
              <a:tr h="529644">
                <a:tc rowSpan="2">
                  <a:txBody>
                    <a:bodyPr/>
                    <a:lstStyle/>
                    <a:p>
                      <a:pPr marL="0" marR="0" algn="ctr">
                        <a:lnSpc>
                          <a:spcPct val="115000"/>
                        </a:lnSpc>
                        <a:spcBef>
                          <a:spcPts val="0"/>
                        </a:spcBef>
                        <a:spcAft>
                          <a:spcPts val="0"/>
                        </a:spcAft>
                      </a:pPr>
                      <a:r>
                        <a:rPr lang="en-US" sz="1400" dirty="0">
                          <a:effectLst/>
                        </a:rPr>
                        <a:t>Section No.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rowSpan="2">
                  <a:txBody>
                    <a:bodyPr/>
                    <a:lstStyle/>
                    <a:p>
                      <a:pPr marL="0" marR="0" algn="ctr">
                        <a:lnSpc>
                          <a:spcPct val="115000"/>
                        </a:lnSpc>
                        <a:spcBef>
                          <a:spcPts val="0"/>
                        </a:spcBef>
                        <a:spcAft>
                          <a:spcPts val="0"/>
                        </a:spcAft>
                      </a:pPr>
                      <a:r>
                        <a:rPr lang="en-US" sz="1400" dirty="0">
                          <a:effectLst/>
                        </a:rPr>
                        <a:t>Deficiency/Issue observed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row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Auditor’s</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Comments</a:t>
                      </a:r>
                    </a:p>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gridSpan="2">
                  <a:txBody>
                    <a:bodyPr/>
                    <a:lstStyle/>
                    <a:p>
                      <a:pPr marL="0" marR="0" algn="ctr">
                        <a:lnSpc>
                          <a:spcPct val="115000"/>
                        </a:lnSpc>
                        <a:spcBef>
                          <a:spcPts val="0"/>
                        </a:spcBef>
                        <a:spcAft>
                          <a:spcPts val="0"/>
                        </a:spcAft>
                      </a:pPr>
                      <a:r>
                        <a:rPr lang="en-US" sz="1400" dirty="0">
                          <a:effectLst/>
                        </a:rPr>
                        <a:t>Correction Actions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400" dirty="0">
                          <a:effectLst/>
                        </a:rPr>
                        <a:t>Recommendations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hMerge="1">
                  <a:txBody>
                    <a:bodyPr/>
                    <a:lstStyle/>
                    <a:p>
                      <a:endParaRPr lang="en-US"/>
                    </a:p>
                  </a:txBody>
                  <a:tcPr/>
                </a:tc>
                <a:extLst>
                  <a:ext uri="{0D108BD9-81ED-4DB2-BD59-A6C34878D82A}">
                    <a16:rowId xmlns:a16="http://schemas.microsoft.com/office/drawing/2014/main" val="10000"/>
                  </a:ext>
                </a:extLst>
              </a:tr>
              <a:tr h="127138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b="1" dirty="0">
                          <a:effectLst/>
                        </a:rPr>
                        <a:t>Immediate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600" b="1" dirty="0">
                          <a:effectLst/>
                        </a:rPr>
                        <a:t>Follow up</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600" b="1" dirty="0">
                          <a:effectLst/>
                        </a:rPr>
                        <a:t>Actions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tc>
                  <a:txBody>
                    <a:bodyPr/>
                    <a:lstStyle/>
                    <a:p>
                      <a:pPr marL="0" marR="0" algn="ctr">
                        <a:lnSpc>
                          <a:spcPct val="115000"/>
                        </a:lnSpc>
                        <a:spcBef>
                          <a:spcPts val="0"/>
                        </a:spcBef>
                        <a:spcAft>
                          <a:spcPts val="0"/>
                        </a:spcAft>
                      </a:pPr>
                      <a:r>
                        <a:rPr lang="en-US" sz="1600" b="1" dirty="0">
                          <a:effectLst/>
                        </a:rPr>
                        <a:t>Timeline / Person responsible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988" marR="63988" marT="0" marB="0" anchor="ctr"/>
                </a:tc>
                <a:extLst>
                  <a:ext uri="{0D108BD9-81ED-4DB2-BD59-A6C34878D82A}">
                    <a16:rowId xmlns:a16="http://schemas.microsoft.com/office/drawing/2014/main" val="10001"/>
                  </a:ext>
                </a:extLst>
              </a:tr>
            </a:tbl>
          </a:graphicData>
        </a:graphic>
      </p:graphicFrame>
      <p:cxnSp>
        <p:nvCxnSpPr>
          <p:cNvPr id="35" name="Straight Arrow Connector 34"/>
          <p:cNvCxnSpPr/>
          <p:nvPr/>
        </p:nvCxnSpPr>
        <p:spPr>
          <a:xfrm flipH="1" flipV="1">
            <a:off x="594281" y="2425456"/>
            <a:ext cx="3867" cy="74102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p:cNvCxnSpPr>
          <p:nvPr/>
        </p:nvCxnSpPr>
        <p:spPr>
          <a:xfrm flipH="1" flipV="1">
            <a:off x="2253991" y="2216605"/>
            <a:ext cx="22775" cy="115882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400142" y="3484331"/>
            <a:ext cx="2171885" cy="646331"/>
          </a:xfrm>
          <a:prstGeom prst="rect">
            <a:avLst/>
          </a:prstGeom>
          <a:noFill/>
        </p:spPr>
        <p:txBody>
          <a:bodyPr wrap="square" rtlCol="0">
            <a:spAutoFit/>
          </a:bodyPr>
          <a:lstStyle/>
          <a:p>
            <a:r>
              <a:rPr lang="en-US" b="1" dirty="0"/>
              <a:t>From comments taken during audit</a:t>
            </a:r>
          </a:p>
        </p:txBody>
      </p:sp>
      <p:cxnSp>
        <p:nvCxnSpPr>
          <p:cNvPr id="38" name="Straight Arrow Connector 37"/>
          <p:cNvCxnSpPr/>
          <p:nvPr/>
        </p:nvCxnSpPr>
        <p:spPr>
          <a:xfrm flipV="1">
            <a:off x="6096000" y="2420872"/>
            <a:ext cx="0" cy="62046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456095" y="3198135"/>
            <a:ext cx="1524000" cy="1200329"/>
          </a:xfrm>
          <a:prstGeom prst="rect">
            <a:avLst/>
          </a:prstGeom>
          <a:noFill/>
        </p:spPr>
        <p:txBody>
          <a:bodyPr wrap="square" rtlCol="0">
            <a:spAutoFit/>
          </a:bodyPr>
          <a:lstStyle/>
          <a:p>
            <a:r>
              <a:rPr lang="en-US" b="1" dirty="0"/>
              <a:t>Can be corrected by site directly and quickly</a:t>
            </a:r>
          </a:p>
        </p:txBody>
      </p:sp>
      <p:cxnSp>
        <p:nvCxnSpPr>
          <p:cNvPr id="40" name="Straight Arrow Connector 39"/>
          <p:cNvCxnSpPr>
            <a:cxnSpLocks/>
          </p:cNvCxnSpPr>
          <p:nvPr/>
        </p:nvCxnSpPr>
        <p:spPr>
          <a:xfrm flipV="1">
            <a:off x="7600285" y="2493562"/>
            <a:ext cx="0" cy="8818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947723" y="3375428"/>
            <a:ext cx="1681433" cy="1477328"/>
          </a:xfrm>
          <a:prstGeom prst="rect">
            <a:avLst/>
          </a:prstGeom>
          <a:noFill/>
        </p:spPr>
        <p:txBody>
          <a:bodyPr wrap="square" rtlCol="0">
            <a:spAutoFit/>
          </a:bodyPr>
          <a:lstStyle/>
          <a:p>
            <a:r>
              <a:rPr lang="en-US" b="1" dirty="0"/>
              <a:t>Corrective Action may need coordinator support</a:t>
            </a:r>
          </a:p>
        </p:txBody>
      </p:sp>
      <p:cxnSp>
        <p:nvCxnSpPr>
          <p:cNvPr id="42" name="Straight Arrow Connector 41"/>
          <p:cNvCxnSpPr/>
          <p:nvPr/>
        </p:nvCxnSpPr>
        <p:spPr>
          <a:xfrm flipH="1" flipV="1">
            <a:off x="4276502" y="2301824"/>
            <a:ext cx="6404" cy="132504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556970" y="3659358"/>
            <a:ext cx="1726424" cy="1754326"/>
          </a:xfrm>
          <a:prstGeom prst="rect">
            <a:avLst/>
          </a:prstGeom>
          <a:noFill/>
        </p:spPr>
        <p:txBody>
          <a:bodyPr wrap="square" rtlCol="0">
            <a:spAutoFit/>
          </a:bodyPr>
          <a:lstStyle/>
          <a:p>
            <a:r>
              <a:rPr lang="en-US" b="1" dirty="0"/>
              <a:t>Any additional information from the auditor on the root cause of the issue</a:t>
            </a:r>
          </a:p>
        </p:txBody>
      </p:sp>
      <p:cxnSp>
        <p:nvCxnSpPr>
          <p:cNvPr id="44" name="Straight Arrow Connector 43"/>
          <p:cNvCxnSpPr/>
          <p:nvPr/>
        </p:nvCxnSpPr>
        <p:spPr>
          <a:xfrm flipH="1" flipV="1">
            <a:off x="8904499" y="2420872"/>
            <a:ext cx="4618" cy="12213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241991" y="3678314"/>
            <a:ext cx="1524000" cy="923330"/>
          </a:xfrm>
          <a:prstGeom prst="rect">
            <a:avLst/>
          </a:prstGeom>
          <a:noFill/>
        </p:spPr>
        <p:txBody>
          <a:bodyPr wrap="square" rtlCol="0">
            <a:spAutoFit/>
          </a:bodyPr>
          <a:lstStyle/>
          <a:p>
            <a:pPr algn="ctr"/>
            <a:r>
              <a:rPr lang="en-US" b="1" dirty="0"/>
              <a:t>Suggested Corrective Action</a:t>
            </a:r>
          </a:p>
        </p:txBody>
      </p:sp>
      <p:cxnSp>
        <p:nvCxnSpPr>
          <p:cNvPr id="46" name="Straight Arrow Connector 45"/>
          <p:cNvCxnSpPr>
            <a:cxnSpLocks/>
          </p:cNvCxnSpPr>
          <p:nvPr/>
        </p:nvCxnSpPr>
        <p:spPr>
          <a:xfrm flipV="1">
            <a:off x="10678319" y="2401442"/>
            <a:ext cx="0" cy="144302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938692" y="3913900"/>
            <a:ext cx="1906130" cy="2031325"/>
          </a:xfrm>
          <a:prstGeom prst="rect">
            <a:avLst/>
          </a:prstGeom>
          <a:noFill/>
        </p:spPr>
        <p:txBody>
          <a:bodyPr wrap="square" rtlCol="0">
            <a:spAutoFit/>
          </a:bodyPr>
          <a:lstStyle/>
          <a:p>
            <a:r>
              <a:rPr lang="en-US" b="1" dirty="0"/>
              <a:t>Who can support corrective action:</a:t>
            </a:r>
          </a:p>
          <a:p>
            <a:pPr marL="171450" indent="-171450">
              <a:buFont typeface="Arial" panose="020B0604020202020204" pitchFamily="34" charset="0"/>
              <a:buChar char="•"/>
            </a:pPr>
            <a:r>
              <a:rPr lang="en-US" b="1" dirty="0"/>
              <a:t>Site, </a:t>
            </a:r>
          </a:p>
          <a:p>
            <a:pPr marL="171450" indent="-171450">
              <a:buFont typeface="Arial" panose="020B0604020202020204" pitchFamily="34" charset="0"/>
              <a:buChar char="•"/>
            </a:pPr>
            <a:r>
              <a:rPr lang="en-US" b="1" dirty="0"/>
              <a:t>HTS coordinator</a:t>
            </a:r>
          </a:p>
          <a:p>
            <a:pPr marL="171450" indent="-171450">
              <a:buFont typeface="Arial" panose="020B0604020202020204" pitchFamily="34" charset="0"/>
              <a:buChar char="•"/>
            </a:pPr>
            <a:r>
              <a:rPr lang="en-US" b="1" dirty="0"/>
              <a:t>HTS Program</a:t>
            </a:r>
          </a:p>
          <a:p>
            <a:pPr marL="171450" indent="-171450">
              <a:buFont typeface="Arial" panose="020B0604020202020204" pitchFamily="34" charset="0"/>
              <a:buChar char="•"/>
            </a:pPr>
            <a:r>
              <a:rPr lang="en-US" b="1" dirty="0"/>
              <a:t>Laboratory</a:t>
            </a:r>
          </a:p>
          <a:p>
            <a:pPr marL="171450" indent="-171450">
              <a:buFont typeface="Arial" panose="020B0604020202020204" pitchFamily="34" charset="0"/>
              <a:buChar char="•"/>
            </a:pPr>
            <a:r>
              <a:rPr lang="en-US" b="1" dirty="0"/>
              <a:t>NRL</a:t>
            </a:r>
          </a:p>
        </p:txBody>
      </p:sp>
      <p:sp>
        <p:nvSpPr>
          <p:cNvPr id="48" name="TextBox 47"/>
          <p:cNvSpPr txBox="1"/>
          <p:nvPr/>
        </p:nvSpPr>
        <p:spPr>
          <a:xfrm>
            <a:off x="155751" y="3198135"/>
            <a:ext cx="1579700" cy="646331"/>
          </a:xfrm>
          <a:prstGeom prst="rect">
            <a:avLst/>
          </a:prstGeom>
          <a:noFill/>
        </p:spPr>
        <p:txBody>
          <a:bodyPr wrap="square" rtlCol="0">
            <a:spAutoFit/>
          </a:bodyPr>
          <a:lstStyle/>
          <a:p>
            <a:r>
              <a:rPr lang="en-US" b="1" dirty="0"/>
              <a:t>Question number</a:t>
            </a:r>
          </a:p>
        </p:txBody>
      </p:sp>
    </p:spTree>
    <p:extLst>
      <p:ext uri="{BB962C8B-B14F-4D97-AF65-F5344CB8AC3E}">
        <p14:creationId xmlns:p14="http://schemas.microsoft.com/office/powerpoint/2010/main" val="1524977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F97-C76C-4AAD-9C0E-7DFCA8757C12}"/>
              </a:ext>
            </a:extLst>
          </p:cNvPr>
          <p:cNvSpPr>
            <a:spLocks noGrp="1"/>
          </p:cNvSpPr>
          <p:nvPr>
            <p:ph type="title"/>
          </p:nvPr>
        </p:nvSpPr>
        <p:spPr>
          <a:xfrm>
            <a:off x="0" y="-34239"/>
            <a:ext cx="12192000" cy="786384"/>
          </a:xfrm>
        </p:spPr>
        <p:txBody>
          <a:bodyPr/>
          <a:lstStyle/>
          <a:p>
            <a:pPr algn="ctr"/>
            <a:r>
              <a:rPr lang="en-US" b="1" dirty="0"/>
              <a:t>Road Map to Site Certification </a:t>
            </a:r>
          </a:p>
        </p:txBody>
      </p:sp>
      <p:sp>
        <p:nvSpPr>
          <p:cNvPr id="3" name="Slide Number Placeholder 2">
            <a:extLst>
              <a:ext uri="{FF2B5EF4-FFF2-40B4-BE49-F238E27FC236}">
                <a16:creationId xmlns:a16="http://schemas.microsoft.com/office/drawing/2014/main" id="{0291C83E-5D1C-461B-883F-97B743AAA931}"/>
              </a:ext>
            </a:extLst>
          </p:cNvPr>
          <p:cNvSpPr>
            <a:spLocks noGrp="1"/>
          </p:cNvSpPr>
          <p:nvPr>
            <p:ph type="sldNum" sz="quarter" idx="12"/>
          </p:nvPr>
        </p:nvSpPr>
        <p:spPr/>
        <p:txBody>
          <a:bodyPr/>
          <a:lstStyle/>
          <a:p>
            <a:fld id="{6039E477-088D-487D-A482-1547B74FD154}" type="slidenum">
              <a:rPr lang="en-US" smtClean="0"/>
              <a:t>13</a:t>
            </a:fld>
            <a:endParaRPr lang="en-US" dirty="0"/>
          </a:p>
        </p:txBody>
      </p:sp>
      <p:graphicFrame>
        <p:nvGraphicFramePr>
          <p:cNvPr id="7" name="Content Placeholder 4">
            <a:extLst>
              <a:ext uri="{FF2B5EF4-FFF2-40B4-BE49-F238E27FC236}">
                <a16:creationId xmlns:a16="http://schemas.microsoft.com/office/drawing/2014/main" id="{A13CC946-216B-4EA3-BBA5-778A9F3D3786}"/>
              </a:ext>
            </a:extLst>
          </p:cNvPr>
          <p:cNvGraphicFramePr>
            <a:graphicFrameLocks/>
          </p:cNvGraphicFramePr>
          <p:nvPr>
            <p:extLst>
              <p:ext uri="{D42A27DB-BD31-4B8C-83A1-F6EECF244321}">
                <p14:modId xmlns:p14="http://schemas.microsoft.com/office/powerpoint/2010/main" val="2091884725"/>
              </p:ext>
            </p:extLst>
          </p:nvPr>
        </p:nvGraphicFramePr>
        <p:xfrm>
          <a:off x="259785" y="2399452"/>
          <a:ext cx="11672595" cy="2631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155C3195-A68B-490F-96CD-BC66D1A25EAB}"/>
              </a:ext>
            </a:extLst>
          </p:cNvPr>
          <p:cNvSpPr/>
          <p:nvPr/>
        </p:nvSpPr>
        <p:spPr>
          <a:xfrm>
            <a:off x="259785" y="1175464"/>
            <a:ext cx="11672595" cy="928562"/>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6">
            <a:extLst>
              <a:ext uri="{FF2B5EF4-FFF2-40B4-BE49-F238E27FC236}">
                <a16:creationId xmlns:a16="http://schemas.microsoft.com/office/drawing/2014/main" id="{62A2C278-CE26-4F81-9182-B125A8F8130D}"/>
              </a:ext>
            </a:extLst>
          </p:cNvPr>
          <p:cNvSpPr txBox="1">
            <a:spLocks noChangeArrowheads="1"/>
          </p:cNvSpPr>
          <p:nvPr/>
        </p:nvSpPr>
        <p:spPr bwMode="auto">
          <a:xfrm>
            <a:off x="3826738" y="1424012"/>
            <a:ext cx="4538523" cy="4314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1531" tIns="30766" rIns="61531" bIns="30766">
            <a:spAutoFit/>
          </a:bodyPr>
          <a:lstStyle>
            <a:lvl1pPr defTabSz="879475" eaLnBrk="0" hangingPunct="0">
              <a:defRPr sz="2400">
                <a:solidFill>
                  <a:schemeClr val="tx1"/>
                </a:solidFill>
                <a:latin typeface="Arial" pitchFamily="34" charset="0"/>
                <a:ea typeface="ＭＳ Ｐゴシック" pitchFamily="34" charset="-128"/>
              </a:defRPr>
            </a:lvl1pPr>
            <a:lvl2pPr marL="37931725" indent="-37474525" defTabSz="87947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dirty="0">
                <a:solidFill>
                  <a:schemeClr val="bg1"/>
                </a:solidFill>
                <a:latin typeface="+mj-lt"/>
              </a:rPr>
              <a:t>Training of Auditors</a:t>
            </a:r>
          </a:p>
        </p:txBody>
      </p:sp>
      <p:sp>
        <p:nvSpPr>
          <p:cNvPr id="13" name="Rectangle 12">
            <a:extLst>
              <a:ext uri="{FF2B5EF4-FFF2-40B4-BE49-F238E27FC236}">
                <a16:creationId xmlns:a16="http://schemas.microsoft.com/office/drawing/2014/main" id="{9C2BFCF6-28DD-43F3-A05A-2D9D0B3D00DA}"/>
              </a:ext>
            </a:extLst>
          </p:cNvPr>
          <p:cNvSpPr/>
          <p:nvPr/>
        </p:nvSpPr>
        <p:spPr>
          <a:xfrm>
            <a:off x="259785" y="5319838"/>
            <a:ext cx="11672595" cy="928562"/>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latin typeface="+mj-lt"/>
              </a:rPr>
              <a:t>Continuous Quality Improvement (CQI)</a:t>
            </a:r>
          </a:p>
        </p:txBody>
      </p:sp>
      <p:pic>
        <p:nvPicPr>
          <p:cNvPr id="14" name="Picture 13" descr="A picture containing drawing&#10;&#10;Description automatically generated">
            <a:extLst>
              <a:ext uri="{FF2B5EF4-FFF2-40B4-BE49-F238E27FC236}">
                <a16:creationId xmlns:a16="http://schemas.microsoft.com/office/drawing/2014/main" id="{395D0D4F-7A44-4B24-9780-5392E1BF7FA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612010" y="1175464"/>
            <a:ext cx="1512050" cy="928562"/>
          </a:xfrm>
          <a:prstGeom prst="rect">
            <a:avLst/>
          </a:prstGeom>
          <a:effectLst>
            <a:outerShdw blurRad="50800" dist="38100" dir="2700000" algn="tl" rotWithShape="0">
              <a:prstClr val="black">
                <a:alpha val="40000"/>
              </a:prstClr>
            </a:outerShdw>
          </a:effectLst>
        </p:spPr>
      </p:pic>
      <p:pic>
        <p:nvPicPr>
          <p:cNvPr id="16" name="Picture 15" descr="A picture containing drawing&#10;&#10;Description automatically generated">
            <a:extLst>
              <a:ext uri="{FF2B5EF4-FFF2-40B4-BE49-F238E27FC236}">
                <a16:creationId xmlns:a16="http://schemas.microsoft.com/office/drawing/2014/main" id="{1C72E5DC-7B38-4EFA-ADA3-70724839800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067940" y="1175464"/>
            <a:ext cx="1512050" cy="928562"/>
          </a:xfrm>
          <a:prstGeom prst="rect">
            <a:avLst/>
          </a:prstGeom>
          <a:effectLst>
            <a:outerShdw blurRad="50800" dist="38100" dir="2700000" algn="tl" rotWithShape="0">
              <a:prstClr val="black">
                <a:alpha val="40000"/>
              </a:prstClr>
            </a:outerShdw>
          </a:effectLst>
        </p:spPr>
      </p:pic>
      <p:pic>
        <p:nvPicPr>
          <p:cNvPr id="24" name="Picture 23" descr="A picture containing table, sitting, made, cake&#10;&#10;Description automatically generated">
            <a:extLst>
              <a:ext uri="{FF2B5EF4-FFF2-40B4-BE49-F238E27FC236}">
                <a16:creationId xmlns:a16="http://schemas.microsoft.com/office/drawing/2014/main" id="{5B2BDCA1-1D65-49DE-98E5-4B9E742BE98C}"/>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510980" y="5319836"/>
            <a:ext cx="2050317" cy="9285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220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8480-4EEF-15A6-04D0-03D89D8E9D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ACEC28-62E9-DB60-3DB0-372DA9933E3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C7538689-9928-6BF2-8201-2B0C676AAB20}"/>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09AAE725-9631-0983-5555-DD966E7B85B8}"/>
              </a:ext>
            </a:extLst>
          </p:cNvPr>
          <p:cNvSpPr>
            <a:spLocks noGrp="1"/>
          </p:cNvSpPr>
          <p:nvPr>
            <p:ph type="sldNum" sz="quarter" idx="12"/>
          </p:nvPr>
        </p:nvSpPr>
        <p:spPr/>
        <p:txBody>
          <a:bodyPr/>
          <a:lstStyle/>
          <a:p>
            <a:fld id="{6039E477-088D-487D-A482-1547B74FD154}" type="slidenum">
              <a:rPr lang="en-US" smtClean="0"/>
              <a:t>14</a:t>
            </a:fld>
            <a:endParaRPr lang="en-US" dirty="0"/>
          </a:p>
        </p:txBody>
      </p:sp>
      <p:sp>
        <p:nvSpPr>
          <p:cNvPr id="6" name="Text Placeholder 5">
            <a:extLst>
              <a:ext uri="{FF2B5EF4-FFF2-40B4-BE49-F238E27FC236}">
                <a16:creationId xmlns:a16="http://schemas.microsoft.com/office/drawing/2014/main" id="{29967D1D-A24A-3266-EE4E-39E5DD3C44E5}"/>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056E9250-F39A-DBBA-481F-4344D8281CDB}"/>
              </a:ext>
            </a:extLst>
          </p:cNvPr>
          <p:cNvPicPr>
            <a:picLocks noChangeAspect="1"/>
          </p:cNvPicPr>
          <p:nvPr/>
        </p:nvPicPr>
        <p:blipFill>
          <a:blip r:embed="rId2"/>
          <a:stretch>
            <a:fillRect/>
          </a:stretch>
        </p:blipFill>
        <p:spPr>
          <a:xfrm>
            <a:off x="0" y="0"/>
            <a:ext cx="12191999" cy="6858000"/>
          </a:xfrm>
          <a:prstGeom prst="rect">
            <a:avLst/>
          </a:prstGeom>
        </p:spPr>
      </p:pic>
      <p:sp>
        <p:nvSpPr>
          <p:cNvPr id="9" name="TextBox 8">
            <a:extLst>
              <a:ext uri="{FF2B5EF4-FFF2-40B4-BE49-F238E27FC236}">
                <a16:creationId xmlns:a16="http://schemas.microsoft.com/office/drawing/2014/main" id="{3DAECCDF-D1A7-6A48-43CC-651C7BE017A6}"/>
              </a:ext>
            </a:extLst>
          </p:cNvPr>
          <p:cNvSpPr txBox="1"/>
          <p:nvPr/>
        </p:nvSpPr>
        <p:spPr>
          <a:xfrm>
            <a:off x="8083110" y="854412"/>
            <a:ext cx="3536414" cy="1015663"/>
          </a:xfrm>
          <a:prstGeom prst="rect">
            <a:avLst/>
          </a:prstGeom>
          <a:solidFill>
            <a:schemeClr val="bg1"/>
          </a:solidFill>
        </p:spPr>
        <p:txBody>
          <a:bodyPr wrap="square" rtlCol="0">
            <a:spAutoFit/>
          </a:bodyPr>
          <a:lstStyle/>
          <a:p>
            <a:r>
              <a:rPr lang="en-US" sz="2000" b="1" dirty="0"/>
              <a:t>Leading the fight to eliminate HIV and AIDS as a global health threat by 2030</a:t>
            </a:r>
          </a:p>
        </p:txBody>
      </p:sp>
      <p:sp>
        <p:nvSpPr>
          <p:cNvPr id="10" name="TextBox 9">
            <a:extLst>
              <a:ext uri="{FF2B5EF4-FFF2-40B4-BE49-F238E27FC236}">
                <a16:creationId xmlns:a16="http://schemas.microsoft.com/office/drawing/2014/main" id="{A30C859C-5ECD-0E50-EC73-2726EAA39BC3}"/>
              </a:ext>
            </a:extLst>
          </p:cNvPr>
          <p:cNvSpPr txBox="1"/>
          <p:nvPr/>
        </p:nvSpPr>
        <p:spPr>
          <a:xfrm>
            <a:off x="2657820" y="3831515"/>
            <a:ext cx="3361980" cy="646331"/>
          </a:xfrm>
          <a:prstGeom prst="rect">
            <a:avLst/>
          </a:prstGeom>
          <a:solidFill>
            <a:schemeClr val="bg1"/>
          </a:solidFill>
        </p:spPr>
        <p:txBody>
          <a:bodyPr wrap="square" rtlCol="0">
            <a:spAutoFit/>
          </a:bodyPr>
          <a:lstStyle/>
          <a:p>
            <a:r>
              <a:rPr lang="en-US" sz="3600" b="1" i="1" dirty="0">
                <a:latin typeface="Verdana" panose="020B0604030504040204" pitchFamily="34" charset="0"/>
                <a:ea typeface="Verdana" panose="020B0604030504040204" pitchFamily="34" charset="0"/>
              </a:rPr>
              <a:t>THANK YOU </a:t>
            </a:r>
          </a:p>
        </p:txBody>
      </p:sp>
    </p:spTree>
    <p:extLst>
      <p:ext uri="{BB962C8B-B14F-4D97-AF65-F5344CB8AC3E}">
        <p14:creationId xmlns:p14="http://schemas.microsoft.com/office/powerpoint/2010/main" val="2198128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39E477-088D-487D-A482-1547B74FD154}" type="slidenum">
              <a:rPr lang="en-US" smtClean="0"/>
              <a:t>2</a:t>
            </a:fld>
            <a:endParaRPr lang="en-US" dirty="0"/>
          </a:p>
        </p:txBody>
      </p:sp>
      <p:sp>
        <p:nvSpPr>
          <p:cNvPr id="5" name="Text Placeholder 4"/>
          <p:cNvSpPr>
            <a:spLocks noGrp="1"/>
          </p:cNvSpPr>
          <p:nvPr>
            <p:ph type="body" sz="quarter" idx="13"/>
          </p:nvPr>
        </p:nvSpPr>
        <p:spPr/>
        <p:txBody>
          <a:bodyPr/>
          <a:lstStyle/>
          <a:p>
            <a:endParaRPr lang="en-US"/>
          </a:p>
        </p:txBody>
      </p:sp>
      <p:sp>
        <p:nvSpPr>
          <p:cNvPr id="6" name="Title 1"/>
          <p:cNvSpPr>
            <a:spLocks noGrp="1"/>
          </p:cNvSpPr>
          <p:nvPr>
            <p:ph type="title"/>
          </p:nvPr>
        </p:nvSpPr>
        <p:spPr>
          <a:xfrm>
            <a:off x="0" y="0"/>
            <a:ext cx="12192000" cy="1325563"/>
          </a:xfrm>
          <a:solidFill>
            <a:srgbClr val="005DAA"/>
          </a:solidFill>
        </p:spPr>
        <p:txBody>
          <a:bodyPr vert="horz" lIns="274320" tIns="45720" rIns="274320" bIns="45720" rtlCol="0" anchor="ctr">
            <a:normAutofit fontScale="90000"/>
          </a:bodyPr>
          <a:lstStyle/>
          <a:p>
            <a:pPr algn="ctr"/>
            <a:br>
              <a:rPr lang="en-US" b="1" dirty="0">
                <a:solidFill>
                  <a:schemeClr val="bg1"/>
                </a:solidFill>
              </a:rPr>
            </a:br>
            <a:r>
              <a:rPr lang="en-US" b="1" dirty="0">
                <a:solidFill>
                  <a:schemeClr val="bg1"/>
                </a:solidFill>
              </a:rPr>
              <a:t>Stepwise Process for Improving the Quality of HIV Rapid and Recent Testing </a:t>
            </a:r>
            <a:br>
              <a:rPr lang="en-US" b="1" dirty="0">
                <a:solidFill>
                  <a:schemeClr val="bg1"/>
                </a:solidFill>
              </a:rPr>
            </a:br>
            <a:r>
              <a:rPr lang="en-US" b="1" dirty="0">
                <a:solidFill>
                  <a:schemeClr val="bg1"/>
                </a:solidFill>
              </a:rPr>
              <a:t>S</a:t>
            </a:r>
          </a:p>
        </p:txBody>
      </p:sp>
      <p:pic>
        <p:nvPicPr>
          <p:cNvPr id="7" name="Content Placeholder 6">
            <a:extLst>
              <a:ext uri="{FF2B5EF4-FFF2-40B4-BE49-F238E27FC236}">
                <a16:creationId xmlns:a16="http://schemas.microsoft.com/office/drawing/2014/main" id="{09E817DE-978F-4E5A-9840-FBF9EF005B70}"/>
              </a:ext>
            </a:extLst>
          </p:cNvPr>
          <p:cNvPicPr>
            <a:picLocks noGrp="1" noChangeAspect="1"/>
          </p:cNvPicPr>
          <p:nvPr>
            <p:ph idx="1"/>
          </p:nvPr>
        </p:nvPicPr>
        <p:blipFill>
          <a:blip r:embed="rId3"/>
          <a:stretch>
            <a:fillRect/>
          </a:stretch>
        </p:blipFill>
        <p:spPr>
          <a:xfrm>
            <a:off x="773879" y="1532521"/>
            <a:ext cx="3410619" cy="4823829"/>
          </a:xfrm>
          <a:prstGeom prst="rect">
            <a:avLst/>
          </a:prstGeom>
          <a:effectLst>
            <a:outerShdw blurRad="50800" dist="38100" algn="l" rotWithShape="0">
              <a:prstClr val="black">
                <a:alpha val="40000"/>
              </a:prstClr>
            </a:outerShdw>
          </a:effectLst>
        </p:spPr>
      </p:pic>
      <p:sp>
        <p:nvSpPr>
          <p:cNvPr id="10" name="Right Arrow 12">
            <a:extLst>
              <a:ext uri="{FF2B5EF4-FFF2-40B4-BE49-F238E27FC236}">
                <a16:creationId xmlns:a16="http://schemas.microsoft.com/office/drawing/2014/main" id="{523A16C1-002D-47C2-9CF5-7B1EAA91DB15}"/>
              </a:ext>
            </a:extLst>
          </p:cNvPr>
          <p:cNvSpPr/>
          <p:nvPr/>
        </p:nvSpPr>
        <p:spPr>
          <a:xfrm>
            <a:off x="4637780" y="3603417"/>
            <a:ext cx="814353" cy="341018"/>
          </a:xfrm>
          <a:prstGeom prst="rightArrow">
            <a:avLst>
              <a:gd name="adj1" fmla="val 50000"/>
              <a:gd name="adj2" fmla="val 50000"/>
            </a:avLst>
          </a:prstGeom>
          <a:solidFill>
            <a:srgbClr val="008080"/>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1" name="Content Placeholder 6">
            <a:extLst>
              <a:ext uri="{FF2B5EF4-FFF2-40B4-BE49-F238E27FC236}">
                <a16:creationId xmlns:a16="http://schemas.microsoft.com/office/drawing/2014/main" id="{F86C9D8D-EA95-4D31-B839-B3AF63E54296}"/>
              </a:ext>
            </a:extLst>
          </p:cNvPr>
          <p:cNvPicPr>
            <a:picLocks noChangeAspect="1"/>
          </p:cNvPicPr>
          <p:nvPr/>
        </p:nvPicPr>
        <p:blipFill>
          <a:blip r:embed="rId4"/>
          <a:stretch>
            <a:fillRect/>
          </a:stretch>
        </p:blipFill>
        <p:spPr>
          <a:xfrm>
            <a:off x="5932435" y="1259581"/>
            <a:ext cx="4286480" cy="5162752"/>
          </a:xfrm>
          <a:prstGeom prst="rect">
            <a:avLst/>
          </a:prstGeom>
        </p:spPr>
      </p:pic>
    </p:spTree>
    <p:extLst>
      <p:ext uri="{BB962C8B-B14F-4D97-AF65-F5344CB8AC3E}">
        <p14:creationId xmlns:p14="http://schemas.microsoft.com/office/powerpoint/2010/main" val="38727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218343"/>
          </a:xfrm>
          <a:solidFill>
            <a:srgbClr val="005DAA"/>
          </a:solidFill>
        </p:spPr>
        <p:txBody>
          <a:bodyPr vert="horz" lIns="274320" tIns="45720" rIns="274320" bIns="45720" rtlCol="0" anchor="ctr">
            <a:normAutofit fontScale="90000"/>
          </a:bodyPr>
          <a:lstStyle/>
          <a:p>
            <a:pPr algn="ctr"/>
            <a:br>
              <a:rPr lang="en-US" b="1" dirty="0">
                <a:solidFill>
                  <a:schemeClr val="bg1"/>
                </a:solidFill>
              </a:rPr>
            </a:br>
            <a:r>
              <a:rPr lang="en-US" b="1" dirty="0">
                <a:solidFill>
                  <a:schemeClr val="bg1"/>
                </a:solidFill>
              </a:rPr>
              <a:t>Stepwise Process for Improving the Quality of HIV Rapid and Recent Testing </a:t>
            </a:r>
            <a:br>
              <a:rPr lang="en-US" b="1" dirty="0">
                <a:solidFill>
                  <a:schemeClr val="bg1"/>
                </a:solidFill>
              </a:rPr>
            </a:br>
            <a:r>
              <a:rPr lang="en-US" b="1" dirty="0">
                <a:solidFill>
                  <a:schemeClr val="bg1"/>
                </a:solidFill>
              </a:rPr>
              <a:t>S</a:t>
            </a:r>
          </a:p>
        </p:txBody>
      </p:sp>
      <p:sp>
        <p:nvSpPr>
          <p:cNvPr id="3" name="Content Placeholder 2"/>
          <p:cNvSpPr>
            <a:spLocks noGrp="1"/>
          </p:cNvSpPr>
          <p:nvPr>
            <p:ph idx="1"/>
          </p:nvPr>
        </p:nvSpPr>
        <p:spPr>
          <a:xfrm>
            <a:off x="525517" y="2039007"/>
            <a:ext cx="6258342" cy="4139370"/>
          </a:xfrm>
        </p:spPr>
        <p:txBody>
          <a:bodyPr vert="horz" lIns="91440" tIns="45720" rIns="91440" bIns="45720" rtlCol="0">
            <a:noAutofit/>
          </a:bodyPr>
          <a:lstStyle/>
          <a:p>
            <a:pPr>
              <a:buFont typeface="Wingdings" panose="05000000000000000000" pitchFamily="2" charset="2"/>
              <a:buChar char="§"/>
            </a:pPr>
            <a:r>
              <a:rPr lang="en-US" sz="3200" b="0" dirty="0">
                <a:solidFill>
                  <a:schemeClr val="tx1"/>
                </a:solidFill>
              </a:rPr>
              <a:t>Provides a solid foundation for ensuring the quality of testing</a:t>
            </a:r>
          </a:p>
          <a:p>
            <a:pPr>
              <a:buFont typeface="Wingdings" panose="05000000000000000000" pitchFamily="2" charset="2"/>
              <a:buChar char="§"/>
            </a:pPr>
            <a:r>
              <a:rPr lang="en-US" sz="3200" b="0" dirty="0">
                <a:solidFill>
                  <a:schemeClr val="tx1"/>
                </a:solidFill>
              </a:rPr>
              <a:t>Serves as a tool to evaluate a site against quality standards required for improvement</a:t>
            </a:r>
          </a:p>
          <a:p>
            <a:pPr>
              <a:buFont typeface="Wingdings" panose="05000000000000000000" pitchFamily="2" charset="2"/>
              <a:buChar char="§"/>
            </a:pPr>
            <a:r>
              <a:rPr lang="en-US" sz="3200" b="0" dirty="0">
                <a:solidFill>
                  <a:schemeClr val="tx1"/>
                </a:solidFill>
              </a:rPr>
              <a:t>Acts as a guide for development of policies and procedures to address gaps identified at the site</a:t>
            </a:r>
          </a:p>
        </p:txBody>
      </p:sp>
      <p:sp>
        <p:nvSpPr>
          <p:cNvPr id="4" name="Slide Number Placeholder 3"/>
          <p:cNvSpPr>
            <a:spLocks noGrp="1"/>
          </p:cNvSpPr>
          <p:nvPr>
            <p:ph type="sldNum" sz="quarter" idx="12"/>
          </p:nvPr>
        </p:nvSpPr>
        <p:spPr/>
        <p:txBody>
          <a:bodyPr/>
          <a:lstStyle/>
          <a:p>
            <a:fld id="{6039E477-088D-487D-A482-1547B74FD154}" type="slidenum">
              <a:rPr lang="en-US" smtClean="0"/>
              <a:t>3</a:t>
            </a:fld>
            <a:endParaRPr lang="en-US"/>
          </a:p>
        </p:txBody>
      </p:sp>
      <p:pic>
        <p:nvPicPr>
          <p:cNvPr id="5" name="Picture 4">
            <a:extLst>
              <a:ext uri="{FF2B5EF4-FFF2-40B4-BE49-F238E27FC236}">
                <a16:creationId xmlns:a16="http://schemas.microsoft.com/office/drawing/2014/main" id="{1E5240C4-EF3D-96A3-007E-963212746097}"/>
              </a:ext>
            </a:extLst>
          </p:cNvPr>
          <p:cNvPicPr>
            <a:picLocks noChangeAspect="1"/>
          </p:cNvPicPr>
          <p:nvPr/>
        </p:nvPicPr>
        <p:blipFill>
          <a:blip r:embed="rId3"/>
          <a:stretch>
            <a:fillRect/>
          </a:stretch>
        </p:blipFill>
        <p:spPr>
          <a:xfrm>
            <a:off x="6783859" y="2007705"/>
            <a:ext cx="4956195" cy="4170672"/>
          </a:xfrm>
          <a:prstGeom prst="rect">
            <a:avLst/>
          </a:prstGeom>
          <a:solidFill>
            <a:schemeClr val="accent2"/>
          </a:solidFill>
          <a:ln>
            <a:solidFill>
              <a:schemeClr val="accent1"/>
            </a:solidFill>
          </a:ln>
          <a:effectLst>
            <a:glow rad="139700">
              <a:schemeClr val="accent5">
                <a:satMod val="175000"/>
                <a:alpha val="40000"/>
              </a:schemeClr>
            </a:glow>
          </a:effectLst>
        </p:spPr>
      </p:pic>
      <p:sp>
        <p:nvSpPr>
          <p:cNvPr id="6" name="TextBox 5"/>
          <p:cNvSpPr txBox="1"/>
          <p:nvPr/>
        </p:nvSpPr>
        <p:spPr>
          <a:xfrm>
            <a:off x="1786003" y="1274732"/>
            <a:ext cx="3830344" cy="707886"/>
          </a:xfrm>
          <a:prstGeom prst="rect">
            <a:avLst/>
          </a:prstGeom>
          <a:noFill/>
        </p:spPr>
        <p:txBody>
          <a:bodyPr wrap="none" rtlCol="0">
            <a:spAutoFit/>
          </a:bodyPr>
          <a:lstStyle/>
          <a:p>
            <a:r>
              <a:rPr lang="en-US" sz="4000" b="1" dirty="0"/>
              <a:t>SPI-RRT Checklist</a:t>
            </a:r>
          </a:p>
        </p:txBody>
      </p:sp>
    </p:spTree>
    <p:extLst>
      <p:ext uri="{BB962C8B-B14F-4D97-AF65-F5344CB8AC3E}">
        <p14:creationId xmlns:p14="http://schemas.microsoft.com/office/powerpoint/2010/main" val="2370971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91846300"/>
              </p:ext>
            </p:extLst>
          </p:nvPr>
        </p:nvGraphicFramePr>
        <p:xfrm>
          <a:off x="871151" y="1137064"/>
          <a:ext cx="9714707" cy="5407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359985" y="1135168"/>
            <a:ext cx="6242458"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Identify sites</a:t>
            </a:r>
          </a:p>
          <a:p>
            <a:pPr marL="285750" indent="-285750">
              <a:buFont typeface="Arial" panose="020B0604020202020204" pitchFamily="34" charset="0"/>
              <a:buChar char="•"/>
            </a:pPr>
            <a:r>
              <a:rPr lang="en-US" sz="2200" dirty="0"/>
              <a:t>Notify sites &amp; agree on assessment dates</a:t>
            </a:r>
          </a:p>
          <a:p>
            <a:pPr marL="285750" indent="-285750">
              <a:buFont typeface="Arial" panose="020B0604020202020204" pitchFamily="34" charset="0"/>
              <a:buChar char="•"/>
            </a:pPr>
            <a:r>
              <a:rPr lang="en-US" sz="2200" dirty="0"/>
              <a:t>Convey importance of the SPI-RT checklist</a:t>
            </a:r>
          </a:p>
          <a:p>
            <a:pPr marL="285750" indent="-285750">
              <a:buFont typeface="Arial" panose="020B0604020202020204" pitchFamily="34" charset="0"/>
              <a:buChar char="•"/>
            </a:pPr>
            <a:r>
              <a:rPr lang="en-US" sz="2200" dirty="0"/>
              <a:t>Familiarize yourself with the checklist</a:t>
            </a:r>
          </a:p>
        </p:txBody>
      </p:sp>
      <p:sp>
        <p:nvSpPr>
          <p:cNvPr id="6" name="TextBox 5"/>
          <p:cNvSpPr txBox="1"/>
          <p:nvPr/>
        </p:nvSpPr>
        <p:spPr>
          <a:xfrm>
            <a:off x="2042761" y="1948222"/>
            <a:ext cx="1752601" cy="769441"/>
          </a:xfrm>
          <a:prstGeom prst="rect">
            <a:avLst/>
          </a:prstGeom>
          <a:noFill/>
        </p:spPr>
        <p:txBody>
          <a:bodyPr wrap="square" rtlCol="0">
            <a:spAutoFit/>
          </a:bodyPr>
          <a:lstStyle/>
          <a:p>
            <a:r>
              <a:rPr lang="en-US" sz="2200" b="1" dirty="0">
                <a:solidFill>
                  <a:schemeClr val="bg1"/>
                </a:solidFill>
              </a:rPr>
              <a:t>Pre - Assessment</a:t>
            </a:r>
          </a:p>
        </p:txBody>
      </p:sp>
      <p:sp>
        <p:nvSpPr>
          <p:cNvPr id="8" name="TextBox 7"/>
          <p:cNvSpPr txBox="1"/>
          <p:nvPr/>
        </p:nvSpPr>
        <p:spPr>
          <a:xfrm>
            <a:off x="4343400" y="2765681"/>
            <a:ext cx="6242458" cy="1446550"/>
          </a:xfrm>
          <a:prstGeom prst="rect">
            <a:avLst/>
          </a:prstGeom>
          <a:noFill/>
        </p:spPr>
        <p:txBody>
          <a:bodyPr wrap="square" rtlCol="0">
            <a:spAutoFit/>
          </a:bodyPr>
          <a:lstStyle/>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Introduce assessment team to site management</a:t>
            </a:r>
          </a:p>
          <a:p>
            <a:pPr marL="285750" indent="-285750">
              <a:buFont typeface="Arial" panose="020B0604020202020204" pitchFamily="34" charset="0"/>
              <a:buChar char="•"/>
            </a:pPr>
            <a:r>
              <a:rPr lang="en-US" sz="2200" dirty="0"/>
              <a:t>Discuss purpose of assessment</a:t>
            </a:r>
          </a:p>
          <a:p>
            <a:pPr marL="285750" indent="-285750">
              <a:buFont typeface="Arial" panose="020B0604020202020204" pitchFamily="34" charset="0"/>
              <a:buChar char="•"/>
            </a:pPr>
            <a:r>
              <a:rPr lang="en-US" sz="2200" dirty="0"/>
              <a:t>Conduct assessment using the SPI-RT checklist</a:t>
            </a:r>
          </a:p>
        </p:txBody>
      </p:sp>
      <p:sp>
        <p:nvSpPr>
          <p:cNvPr id="9" name="TextBox 8"/>
          <p:cNvSpPr txBox="1"/>
          <p:nvPr/>
        </p:nvSpPr>
        <p:spPr>
          <a:xfrm>
            <a:off x="4359984" y="4636000"/>
            <a:ext cx="6225873"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Debrief with site management on findings &amp; recommendations</a:t>
            </a:r>
          </a:p>
          <a:p>
            <a:pPr marL="285750" indent="-285750">
              <a:buFont typeface="Arial" panose="020B0604020202020204" pitchFamily="34" charset="0"/>
              <a:buChar char="•"/>
            </a:pPr>
            <a:r>
              <a:rPr lang="en-US" sz="2200" dirty="0"/>
              <a:t>File data at central facility</a:t>
            </a:r>
          </a:p>
        </p:txBody>
      </p:sp>
      <p:sp>
        <p:nvSpPr>
          <p:cNvPr id="11" name="TextBox 10"/>
          <p:cNvSpPr txBox="1"/>
          <p:nvPr/>
        </p:nvSpPr>
        <p:spPr>
          <a:xfrm>
            <a:off x="1925609" y="3545374"/>
            <a:ext cx="1602260" cy="430887"/>
          </a:xfrm>
          <a:prstGeom prst="rect">
            <a:avLst/>
          </a:prstGeom>
          <a:noFill/>
        </p:spPr>
        <p:txBody>
          <a:bodyPr wrap="square" rtlCol="0">
            <a:spAutoFit/>
          </a:bodyPr>
          <a:lstStyle/>
          <a:p>
            <a:r>
              <a:rPr lang="en-US" sz="2200" b="1" dirty="0">
                <a:solidFill>
                  <a:schemeClr val="bg1"/>
                </a:solidFill>
              </a:rPr>
              <a:t>Assessment</a:t>
            </a:r>
          </a:p>
        </p:txBody>
      </p:sp>
      <p:sp>
        <p:nvSpPr>
          <p:cNvPr id="12" name="TextBox 11"/>
          <p:cNvSpPr txBox="1"/>
          <p:nvPr/>
        </p:nvSpPr>
        <p:spPr>
          <a:xfrm>
            <a:off x="2656703" y="4803973"/>
            <a:ext cx="1495167" cy="1015663"/>
          </a:xfrm>
          <a:prstGeom prst="rect">
            <a:avLst/>
          </a:prstGeom>
          <a:noFill/>
        </p:spPr>
        <p:txBody>
          <a:bodyPr wrap="square" rtlCol="0">
            <a:spAutoFit/>
          </a:bodyPr>
          <a:lstStyle/>
          <a:p>
            <a:r>
              <a:rPr lang="en-US" sz="2000" b="1" dirty="0">
                <a:solidFill>
                  <a:schemeClr val="bg1"/>
                </a:solidFill>
              </a:rPr>
              <a:t>Post –Assess-</a:t>
            </a:r>
          </a:p>
          <a:p>
            <a:r>
              <a:rPr lang="en-US" sz="2000" b="1" dirty="0" err="1">
                <a:solidFill>
                  <a:schemeClr val="bg1"/>
                </a:solidFill>
              </a:rPr>
              <a:t>ment</a:t>
            </a:r>
            <a:endParaRPr lang="en-US" sz="2000" b="1" dirty="0">
              <a:solidFill>
                <a:schemeClr val="bg1"/>
              </a:solidFill>
            </a:endParaRPr>
          </a:p>
        </p:txBody>
      </p:sp>
      <p:sp>
        <p:nvSpPr>
          <p:cNvPr id="2" name="Title 1"/>
          <p:cNvSpPr>
            <a:spLocks noGrp="1"/>
          </p:cNvSpPr>
          <p:nvPr>
            <p:ph type="title"/>
          </p:nvPr>
        </p:nvSpPr>
        <p:spPr>
          <a:xfrm>
            <a:off x="0" y="0"/>
            <a:ext cx="12192000" cy="786384"/>
          </a:xfrm>
          <a:solidFill>
            <a:srgbClr val="005DAA"/>
          </a:solidFill>
        </p:spPr>
        <p:txBody>
          <a:bodyPr vert="horz" lIns="274320" tIns="45720" rIns="274320" bIns="45720" rtlCol="0" anchor="ctr">
            <a:normAutofit/>
          </a:bodyPr>
          <a:lstStyle/>
          <a:p>
            <a:pPr algn="ctr"/>
            <a:r>
              <a:rPr lang="en-US" b="1" dirty="0">
                <a:solidFill>
                  <a:schemeClr val="bg1"/>
                </a:solidFill>
              </a:rPr>
              <a:t>SPI-RRT Assessment Stages and Requirements</a:t>
            </a:r>
          </a:p>
        </p:txBody>
      </p:sp>
      <p:sp>
        <p:nvSpPr>
          <p:cNvPr id="5" name="Slide Number Placeholder 4"/>
          <p:cNvSpPr>
            <a:spLocks noGrp="1"/>
          </p:cNvSpPr>
          <p:nvPr>
            <p:ph type="sldNum" sz="quarter" idx="12"/>
          </p:nvPr>
        </p:nvSpPr>
        <p:spPr/>
        <p:txBody>
          <a:bodyPr/>
          <a:lstStyle/>
          <a:p>
            <a:fld id="{E369AF87-F0F2-4821-9497-0DF5526E2B5D}" type="slidenum">
              <a:rPr lang="en-US" smtClean="0"/>
              <a:t>4</a:t>
            </a:fld>
            <a:endParaRPr lang="en-US"/>
          </a:p>
        </p:txBody>
      </p:sp>
      <p:sp>
        <p:nvSpPr>
          <p:cNvPr id="7" name="Title 1">
            <a:extLst>
              <a:ext uri="{FF2B5EF4-FFF2-40B4-BE49-F238E27FC236}">
                <a16:creationId xmlns:a16="http://schemas.microsoft.com/office/drawing/2014/main" id="{8FF9F4F0-9424-9702-FD7A-66FF3D0118C4}"/>
              </a:ext>
            </a:extLst>
          </p:cNvPr>
          <p:cNvSpPr txBox="1">
            <a:spLocks/>
          </p:cNvSpPr>
          <p:nvPr/>
        </p:nvSpPr>
        <p:spPr>
          <a:xfrm>
            <a:off x="0" y="-34238"/>
            <a:ext cx="12192000" cy="78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spTree>
    <p:extLst>
      <p:ext uri="{BB962C8B-B14F-4D97-AF65-F5344CB8AC3E}">
        <p14:creationId xmlns:p14="http://schemas.microsoft.com/office/powerpoint/2010/main" val="138629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532"/>
            <a:ext cx="12192000" cy="771469"/>
          </a:xfrm>
          <a:solidFill>
            <a:srgbClr val="005DAA"/>
          </a:solidFill>
        </p:spPr>
        <p:txBody>
          <a:bodyPr vert="horz" lIns="274320" tIns="45720" rIns="274320" bIns="45720" rtlCol="0" anchor="ctr">
            <a:normAutofit/>
          </a:bodyPr>
          <a:lstStyle/>
          <a:p>
            <a:pPr algn="ctr"/>
            <a:r>
              <a:rPr lang="en-US" b="1" dirty="0"/>
              <a:t>Site Audit  Activities</a:t>
            </a:r>
          </a:p>
        </p:txBody>
      </p:sp>
      <p:grpSp>
        <p:nvGrpSpPr>
          <p:cNvPr id="3" name="Group 2">
            <a:extLst>
              <a:ext uri="{FF2B5EF4-FFF2-40B4-BE49-F238E27FC236}">
                <a16:creationId xmlns:a16="http://schemas.microsoft.com/office/drawing/2014/main" id="{3B3B8924-8181-4A87-B0EB-A9F107636B45}"/>
              </a:ext>
            </a:extLst>
          </p:cNvPr>
          <p:cNvGrpSpPr/>
          <p:nvPr/>
        </p:nvGrpSpPr>
        <p:grpSpPr>
          <a:xfrm>
            <a:off x="28833" y="2081734"/>
            <a:ext cx="8126627" cy="4361204"/>
            <a:chOff x="858838" y="2558764"/>
            <a:chExt cx="6817084" cy="3921217"/>
          </a:xfrm>
        </p:grpSpPr>
        <p:pic>
          <p:nvPicPr>
            <p:cNvPr id="5" name="Picture 4">
              <a:extLst>
                <a:ext uri="{FF2B5EF4-FFF2-40B4-BE49-F238E27FC236}">
                  <a16:creationId xmlns:a16="http://schemas.microsoft.com/office/drawing/2014/main" id="{2F6BB577-F537-4758-A1B1-16F2929948E9}"/>
                </a:ext>
              </a:extLst>
            </p:cNvPr>
            <p:cNvPicPr>
              <a:picLocks noChangeAspect="1"/>
            </p:cNvPicPr>
            <p:nvPr/>
          </p:nvPicPr>
          <p:blipFill>
            <a:blip r:embed="rId3"/>
            <a:stretch>
              <a:fillRect/>
            </a:stretch>
          </p:blipFill>
          <p:spPr>
            <a:xfrm>
              <a:off x="858838" y="2565357"/>
              <a:ext cx="3703506" cy="3840907"/>
            </a:xfrm>
            <a:prstGeom prst="rect">
              <a:avLst/>
            </a:prstGeom>
          </p:spPr>
        </p:pic>
        <p:pic>
          <p:nvPicPr>
            <p:cNvPr id="10" name="Picture 9">
              <a:extLst>
                <a:ext uri="{FF2B5EF4-FFF2-40B4-BE49-F238E27FC236}">
                  <a16:creationId xmlns:a16="http://schemas.microsoft.com/office/drawing/2014/main" id="{4CB52594-B533-40E2-A5BA-FC0098578547}"/>
                </a:ext>
              </a:extLst>
            </p:cNvPr>
            <p:cNvPicPr>
              <a:picLocks noChangeAspect="1"/>
            </p:cNvPicPr>
            <p:nvPr/>
          </p:nvPicPr>
          <p:blipFill>
            <a:blip r:embed="rId4"/>
            <a:stretch>
              <a:fillRect/>
            </a:stretch>
          </p:blipFill>
          <p:spPr>
            <a:xfrm>
              <a:off x="4610447" y="2558764"/>
              <a:ext cx="3065475" cy="3921217"/>
            </a:xfrm>
            <a:prstGeom prst="rect">
              <a:avLst/>
            </a:prstGeom>
          </p:spPr>
        </p:pic>
      </p:grpSp>
      <p:sp>
        <p:nvSpPr>
          <p:cNvPr id="6" name="TextBox 5">
            <a:extLst>
              <a:ext uri="{FF2B5EF4-FFF2-40B4-BE49-F238E27FC236}">
                <a16:creationId xmlns:a16="http://schemas.microsoft.com/office/drawing/2014/main" id="{61AF19F0-E5C1-4239-B2D6-088499D76567}"/>
              </a:ext>
            </a:extLst>
          </p:cNvPr>
          <p:cNvSpPr txBox="1"/>
          <p:nvPr/>
        </p:nvSpPr>
        <p:spPr>
          <a:xfrm>
            <a:off x="868261" y="798360"/>
            <a:ext cx="2736080" cy="830997"/>
          </a:xfrm>
          <a:prstGeom prst="rect">
            <a:avLst/>
          </a:prstGeom>
          <a:solidFill>
            <a:schemeClr val="bg1"/>
          </a:solidFill>
        </p:spPr>
        <p:txBody>
          <a:bodyPr wrap="square" rtlCol="0">
            <a:spAutoFit/>
          </a:bodyPr>
          <a:lstStyle/>
          <a:p>
            <a:pPr algn="ctr"/>
            <a:r>
              <a:rPr lang="en-US" sz="2400" b="1" dirty="0"/>
              <a:t>Observe site operations</a:t>
            </a:r>
          </a:p>
        </p:txBody>
      </p:sp>
      <p:sp>
        <p:nvSpPr>
          <p:cNvPr id="12" name="TextBox 11">
            <a:extLst>
              <a:ext uri="{FF2B5EF4-FFF2-40B4-BE49-F238E27FC236}">
                <a16:creationId xmlns:a16="http://schemas.microsoft.com/office/drawing/2014/main" id="{AC286CFC-14AF-4AB2-AB44-3E9AF4631E08}"/>
              </a:ext>
            </a:extLst>
          </p:cNvPr>
          <p:cNvSpPr txBox="1"/>
          <p:nvPr/>
        </p:nvSpPr>
        <p:spPr>
          <a:xfrm>
            <a:off x="4891184" y="780311"/>
            <a:ext cx="2409631" cy="830997"/>
          </a:xfrm>
          <a:prstGeom prst="rect">
            <a:avLst/>
          </a:prstGeom>
          <a:solidFill>
            <a:schemeClr val="bg1"/>
          </a:solidFill>
        </p:spPr>
        <p:txBody>
          <a:bodyPr wrap="square" rtlCol="0">
            <a:spAutoFit/>
          </a:bodyPr>
          <a:lstStyle/>
          <a:p>
            <a:pPr algn="ctr"/>
            <a:r>
              <a:rPr lang="en-US" sz="2400" b="1" dirty="0"/>
              <a:t>Dissemination of audit findings</a:t>
            </a:r>
          </a:p>
        </p:txBody>
      </p:sp>
      <p:sp>
        <p:nvSpPr>
          <p:cNvPr id="7" name="TextBox 6">
            <a:extLst>
              <a:ext uri="{FF2B5EF4-FFF2-40B4-BE49-F238E27FC236}">
                <a16:creationId xmlns:a16="http://schemas.microsoft.com/office/drawing/2014/main" id="{69D16556-49C2-3A99-6536-F5E1EFD63D01}"/>
              </a:ext>
            </a:extLst>
          </p:cNvPr>
          <p:cNvSpPr txBox="1"/>
          <p:nvPr/>
        </p:nvSpPr>
        <p:spPr>
          <a:xfrm>
            <a:off x="8020281" y="713738"/>
            <a:ext cx="4171720" cy="1508105"/>
          </a:xfrm>
          <a:prstGeom prst="rect">
            <a:avLst/>
          </a:prstGeom>
          <a:solidFill>
            <a:schemeClr val="bg1"/>
          </a:solidFill>
        </p:spPr>
        <p:txBody>
          <a:bodyPr wrap="square" rtlCol="0">
            <a:spAutoFit/>
          </a:bodyPr>
          <a:lstStyle/>
          <a:p>
            <a:pPr algn="just"/>
            <a:r>
              <a:rPr lang="en-US" sz="2400" b="1" dirty="0"/>
              <a:t>Compile audit responses and summary of corrective actions into ODK tablet application</a:t>
            </a:r>
          </a:p>
          <a:p>
            <a:pPr algn="ctr"/>
            <a:endParaRPr lang="en-US" sz="2000" b="1" dirty="0"/>
          </a:p>
        </p:txBody>
      </p:sp>
      <p:pic>
        <p:nvPicPr>
          <p:cNvPr id="8" name="Picture 7">
            <a:extLst>
              <a:ext uri="{FF2B5EF4-FFF2-40B4-BE49-F238E27FC236}">
                <a16:creationId xmlns:a16="http://schemas.microsoft.com/office/drawing/2014/main" id="{1503F952-0CBA-BABA-82CE-D8EDCE5C187F}"/>
              </a:ext>
            </a:extLst>
          </p:cNvPr>
          <p:cNvPicPr>
            <a:picLocks noChangeAspect="1"/>
          </p:cNvPicPr>
          <p:nvPr/>
        </p:nvPicPr>
        <p:blipFill>
          <a:blip r:embed="rId5"/>
          <a:stretch>
            <a:fillRect/>
          </a:stretch>
        </p:blipFill>
        <p:spPr>
          <a:xfrm>
            <a:off x="8191462" y="2037177"/>
            <a:ext cx="4036541" cy="4265652"/>
          </a:xfrm>
          <a:prstGeom prst="rect">
            <a:avLst/>
          </a:prstGeom>
        </p:spPr>
      </p:pic>
    </p:spTree>
    <p:extLst>
      <p:ext uri="{BB962C8B-B14F-4D97-AF65-F5344CB8AC3E}">
        <p14:creationId xmlns:p14="http://schemas.microsoft.com/office/powerpoint/2010/main" val="12117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E179-1BEC-C870-29C3-50669529A542}"/>
              </a:ext>
            </a:extLst>
          </p:cNvPr>
          <p:cNvSpPr>
            <a:spLocks noGrp="1"/>
          </p:cNvSpPr>
          <p:nvPr>
            <p:ph type="title"/>
          </p:nvPr>
        </p:nvSpPr>
        <p:spPr>
          <a:xfrm>
            <a:off x="0" y="-9526"/>
            <a:ext cx="12192000" cy="523220"/>
          </a:xfrm>
        </p:spPr>
        <p:txBody>
          <a:bodyPr>
            <a:noAutofit/>
          </a:bodyPr>
          <a:lstStyle/>
          <a:p>
            <a:pPr algn="ctr"/>
            <a:r>
              <a:rPr lang="en-US" b="1" dirty="0"/>
              <a:t>Site Assessment Methods </a:t>
            </a:r>
          </a:p>
        </p:txBody>
      </p:sp>
      <p:sp>
        <p:nvSpPr>
          <p:cNvPr id="3" name="Slide Number Placeholder 2">
            <a:extLst>
              <a:ext uri="{FF2B5EF4-FFF2-40B4-BE49-F238E27FC236}">
                <a16:creationId xmlns:a16="http://schemas.microsoft.com/office/drawing/2014/main" id="{4290CCF8-2E2D-453C-16AF-03A93DE76E34}"/>
              </a:ext>
            </a:extLst>
          </p:cNvPr>
          <p:cNvSpPr>
            <a:spLocks noGrp="1"/>
          </p:cNvSpPr>
          <p:nvPr>
            <p:ph type="sldNum" sz="quarter" idx="12"/>
          </p:nvPr>
        </p:nvSpPr>
        <p:spPr/>
        <p:txBody>
          <a:bodyPr/>
          <a:lstStyle/>
          <a:p>
            <a:fld id="{6039E477-088D-487D-A482-1547B74FD154}" type="slidenum">
              <a:rPr lang="en-US" smtClean="0"/>
              <a:t>6</a:t>
            </a:fld>
            <a:endParaRPr lang="en-US" dirty="0"/>
          </a:p>
        </p:txBody>
      </p:sp>
      <p:sp>
        <p:nvSpPr>
          <p:cNvPr id="4" name="Text Placeholder 3">
            <a:extLst>
              <a:ext uri="{FF2B5EF4-FFF2-40B4-BE49-F238E27FC236}">
                <a16:creationId xmlns:a16="http://schemas.microsoft.com/office/drawing/2014/main" id="{65446E45-4BEB-1442-247C-22F834FFB58D}"/>
              </a:ext>
            </a:extLst>
          </p:cNvPr>
          <p:cNvSpPr>
            <a:spLocks noGrp="1"/>
          </p:cNvSpPr>
          <p:nvPr>
            <p:ph type="body" sz="quarter" idx="13"/>
          </p:nvPr>
        </p:nvSpPr>
        <p:spPr/>
        <p:txBody>
          <a:bodyPr/>
          <a:lstStyle/>
          <a:p>
            <a:endParaRPr lang="en-US"/>
          </a:p>
        </p:txBody>
      </p:sp>
      <p:sp>
        <p:nvSpPr>
          <p:cNvPr id="7" name="Rectangle: Rounded Corners 6">
            <a:extLst>
              <a:ext uri="{FF2B5EF4-FFF2-40B4-BE49-F238E27FC236}">
                <a16:creationId xmlns:a16="http://schemas.microsoft.com/office/drawing/2014/main" id="{DCC78A77-FF74-D817-31DB-A9204D4CEC48}"/>
              </a:ext>
            </a:extLst>
          </p:cNvPr>
          <p:cNvSpPr/>
          <p:nvPr/>
        </p:nvSpPr>
        <p:spPr>
          <a:xfrm>
            <a:off x="470325" y="546765"/>
            <a:ext cx="5166466" cy="2756468"/>
          </a:xfrm>
          <a:prstGeom prst="roundRect">
            <a:avLst>
              <a:gd name="adj" fmla="val 10000"/>
            </a:avLst>
          </a:prstGeom>
          <a:blipFill>
            <a:blip r:embed="rId3">
              <a:extLst>
                <a:ext uri="{28A0092B-C50C-407E-A947-70E740481C1C}">
                  <a14:useLocalDpi xmlns:a14="http://schemas.microsoft.com/office/drawing/2010/main" val="0"/>
                </a:ext>
              </a:extLst>
            </a:blip>
            <a:srcRect/>
            <a:stretch>
              <a:fillRect l="-8000" r="-8000"/>
            </a:stretch>
          </a:blipFill>
        </p:spPr>
        <p:style>
          <a:lnRef idx="1">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Rectangle: Rounded Corners 7">
            <a:extLst>
              <a:ext uri="{FF2B5EF4-FFF2-40B4-BE49-F238E27FC236}">
                <a16:creationId xmlns:a16="http://schemas.microsoft.com/office/drawing/2014/main" id="{483A11A0-823A-8C5F-3A7B-3289FDDC09CA}"/>
              </a:ext>
            </a:extLst>
          </p:cNvPr>
          <p:cNvSpPr/>
          <p:nvPr/>
        </p:nvSpPr>
        <p:spPr>
          <a:xfrm>
            <a:off x="6449456" y="627170"/>
            <a:ext cx="4955876" cy="2773872"/>
          </a:xfrm>
          <a:prstGeom prst="roundRect">
            <a:avLst>
              <a:gd name="adj" fmla="val 10000"/>
            </a:avLst>
          </a:prstGeom>
          <a:blipFill>
            <a:blip r:embed="rId4">
              <a:extLst>
                <a:ext uri="{28A0092B-C50C-407E-A947-70E740481C1C}">
                  <a14:useLocalDpi xmlns:a14="http://schemas.microsoft.com/office/drawing/2010/main" val="0"/>
                </a:ext>
              </a:extLst>
            </a:blip>
            <a:srcRect/>
            <a:stretch>
              <a:fillRect l="-14000" r="-14000"/>
            </a:stretch>
          </a:blipFill>
        </p:spPr>
        <p:style>
          <a:lnRef idx="1">
            <a:schemeClr val="lt1">
              <a:hueOff val="0"/>
              <a:satOff val="0"/>
              <a:lumOff val="0"/>
              <a:alphaOff val="0"/>
            </a:schemeClr>
          </a:lnRef>
          <a:fillRef idx="1">
            <a:scrgbClr r="0" g="0" b="0"/>
          </a:fillRef>
          <a:effectRef idx="1">
            <a:schemeClr val="accent2">
              <a:tint val="50000"/>
              <a:hueOff val="53890"/>
              <a:satOff val="-1895"/>
              <a:lumOff val="6468"/>
              <a:alphaOff val="0"/>
            </a:schemeClr>
          </a:effectRef>
          <a:fontRef idx="minor">
            <a:schemeClr val="lt1">
              <a:hueOff val="0"/>
              <a:satOff val="0"/>
              <a:lumOff val="0"/>
              <a:alphaOff val="0"/>
            </a:schemeClr>
          </a:fontRef>
        </p:style>
        <p:txBody>
          <a:bodyPr/>
          <a:lstStyle/>
          <a:p>
            <a:endParaRPr lang="en-US"/>
          </a:p>
        </p:txBody>
      </p:sp>
      <p:sp>
        <p:nvSpPr>
          <p:cNvPr id="9" name="Rectangle: Rounded Corners 8">
            <a:extLst>
              <a:ext uri="{FF2B5EF4-FFF2-40B4-BE49-F238E27FC236}">
                <a16:creationId xmlns:a16="http://schemas.microsoft.com/office/drawing/2014/main" id="{76116890-96FF-850D-070E-3D3607DE0A6A}"/>
              </a:ext>
            </a:extLst>
          </p:cNvPr>
          <p:cNvSpPr/>
          <p:nvPr/>
        </p:nvSpPr>
        <p:spPr>
          <a:xfrm>
            <a:off x="6342195" y="3793474"/>
            <a:ext cx="4955876" cy="2560273"/>
          </a:xfrm>
          <a:prstGeom prst="roundRect">
            <a:avLst>
              <a:gd name="adj" fmla="val 10000"/>
            </a:avLst>
          </a:prstGeom>
          <a:blipFill rotWithShape="1">
            <a:blip r:embed="rId5"/>
            <a:stretch>
              <a:fillRect/>
            </a:stretch>
          </a:blipFill>
        </p:spPr>
        <p:style>
          <a:lnRef idx="1">
            <a:schemeClr val="lt1">
              <a:hueOff val="0"/>
              <a:satOff val="0"/>
              <a:lumOff val="0"/>
              <a:alphaOff val="0"/>
            </a:schemeClr>
          </a:lnRef>
          <a:fillRef idx="1">
            <a:scrgbClr r="0" g="0" b="0"/>
          </a:fillRef>
          <a:effectRef idx="1">
            <a:schemeClr val="accent2">
              <a:tint val="50000"/>
              <a:hueOff val="80836"/>
              <a:satOff val="-2842"/>
              <a:lumOff val="9702"/>
              <a:alphaOff val="0"/>
            </a:schemeClr>
          </a:effectRef>
          <a:fontRef idx="minor">
            <a:schemeClr val="lt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CEA88A05-C84E-513F-86C0-1DEDF1BE7349}"/>
              </a:ext>
            </a:extLst>
          </p:cNvPr>
          <p:cNvSpPr txBox="1"/>
          <p:nvPr/>
        </p:nvSpPr>
        <p:spPr>
          <a:xfrm>
            <a:off x="1002337" y="3165506"/>
            <a:ext cx="4102442" cy="523220"/>
          </a:xfrm>
          <a:prstGeom prst="rect">
            <a:avLst/>
          </a:prstGeom>
          <a:noFill/>
        </p:spPr>
        <p:txBody>
          <a:bodyPr wrap="square" rtlCol="0">
            <a:spAutoFit/>
          </a:bodyPr>
          <a:lstStyle/>
          <a:p>
            <a:r>
              <a:rPr lang="en-US" sz="2800" b="1" dirty="0"/>
              <a:t>Records and Documents </a:t>
            </a:r>
          </a:p>
        </p:txBody>
      </p:sp>
      <p:sp>
        <p:nvSpPr>
          <p:cNvPr id="13" name="TextBox 12">
            <a:extLst>
              <a:ext uri="{FF2B5EF4-FFF2-40B4-BE49-F238E27FC236}">
                <a16:creationId xmlns:a16="http://schemas.microsoft.com/office/drawing/2014/main" id="{77837F57-6FD0-4B6F-1422-1C49BBC64D92}"/>
              </a:ext>
            </a:extLst>
          </p:cNvPr>
          <p:cNvSpPr txBox="1"/>
          <p:nvPr/>
        </p:nvSpPr>
        <p:spPr>
          <a:xfrm>
            <a:off x="741168" y="6092137"/>
            <a:ext cx="3752075" cy="523220"/>
          </a:xfrm>
          <a:prstGeom prst="rect">
            <a:avLst/>
          </a:prstGeom>
          <a:noFill/>
        </p:spPr>
        <p:txBody>
          <a:bodyPr wrap="square" rtlCol="0">
            <a:spAutoFit/>
          </a:bodyPr>
          <a:lstStyle/>
          <a:p>
            <a:r>
              <a:rPr lang="en-US" sz="2800" b="1" dirty="0"/>
              <a:t>   Direct Observations </a:t>
            </a:r>
          </a:p>
        </p:txBody>
      </p:sp>
      <p:sp>
        <p:nvSpPr>
          <p:cNvPr id="14" name="TextBox 13">
            <a:extLst>
              <a:ext uri="{FF2B5EF4-FFF2-40B4-BE49-F238E27FC236}">
                <a16:creationId xmlns:a16="http://schemas.microsoft.com/office/drawing/2014/main" id="{3ABB6FEB-1813-BAC5-DEA8-FD345224BC42}"/>
              </a:ext>
            </a:extLst>
          </p:cNvPr>
          <p:cNvSpPr txBox="1"/>
          <p:nvPr/>
        </p:nvSpPr>
        <p:spPr>
          <a:xfrm>
            <a:off x="7608208" y="3252908"/>
            <a:ext cx="3797124" cy="523220"/>
          </a:xfrm>
          <a:prstGeom prst="rect">
            <a:avLst/>
          </a:prstGeom>
          <a:noFill/>
        </p:spPr>
        <p:txBody>
          <a:bodyPr wrap="square" rtlCol="0">
            <a:spAutoFit/>
          </a:bodyPr>
          <a:lstStyle/>
          <a:p>
            <a:r>
              <a:rPr lang="en-US" sz="2800" b="1" dirty="0"/>
              <a:t>Questions? </a:t>
            </a:r>
          </a:p>
        </p:txBody>
      </p:sp>
      <p:sp>
        <p:nvSpPr>
          <p:cNvPr id="15" name="TextBox 14">
            <a:extLst>
              <a:ext uri="{FF2B5EF4-FFF2-40B4-BE49-F238E27FC236}">
                <a16:creationId xmlns:a16="http://schemas.microsoft.com/office/drawing/2014/main" id="{E564B481-376E-A6CC-3981-C2C75F385561}"/>
              </a:ext>
            </a:extLst>
          </p:cNvPr>
          <p:cNvSpPr txBox="1"/>
          <p:nvPr/>
        </p:nvSpPr>
        <p:spPr>
          <a:xfrm>
            <a:off x="6815666" y="6277236"/>
            <a:ext cx="4388488" cy="523220"/>
          </a:xfrm>
          <a:prstGeom prst="rect">
            <a:avLst/>
          </a:prstGeom>
          <a:noFill/>
        </p:spPr>
        <p:txBody>
          <a:bodyPr wrap="square" rtlCol="0">
            <a:spAutoFit/>
          </a:bodyPr>
          <a:lstStyle/>
          <a:p>
            <a:pPr algn="ctr"/>
            <a:r>
              <a:rPr lang="en-US" sz="2800" b="1" dirty="0"/>
              <a:t>Vertical/Horizontal Audits</a:t>
            </a:r>
          </a:p>
        </p:txBody>
      </p:sp>
      <p:pic>
        <p:nvPicPr>
          <p:cNvPr id="19" name="Content Placeholder 18">
            <a:extLst>
              <a:ext uri="{FF2B5EF4-FFF2-40B4-BE49-F238E27FC236}">
                <a16:creationId xmlns:a16="http://schemas.microsoft.com/office/drawing/2014/main" id="{B3C5A04E-CABD-E124-500A-F6299BB31953}"/>
              </a:ext>
            </a:extLst>
          </p:cNvPr>
          <p:cNvPicPr>
            <a:picLocks noGrp="1" noChangeAspect="1"/>
          </p:cNvPicPr>
          <p:nvPr>
            <p:ph idx="1"/>
          </p:nvPr>
        </p:nvPicPr>
        <p:blipFill rotWithShape="1">
          <a:blip r:embed="rId6"/>
          <a:srcRect l="26443" t="4787" r="-777" b="-488"/>
          <a:stretch/>
        </p:blipFill>
        <p:spPr>
          <a:xfrm>
            <a:off x="470325" y="3886762"/>
            <a:ext cx="5166466" cy="2346673"/>
          </a:xfrm>
          <a:prstGeom prst="rect">
            <a:avLst/>
          </a:prstGeom>
        </p:spPr>
      </p:pic>
    </p:spTree>
    <p:extLst>
      <p:ext uri="{BB962C8B-B14F-4D97-AF65-F5344CB8AC3E}">
        <p14:creationId xmlns:p14="http://schemas.microsoft.com/office/powerpoint/2010/main" val="115288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78293A-7C07-4EE2-A62E-8C1B356A9877}"/>
              </a:ext>
            </a:extLst>
          </p:cNvPr>
          <p:cNvPicPr>
            <a:picLocks noChangeAspect="1"/>
          </p:cNvPicPr>
          <p:nvPr/>
        </p:nvPicPr>
        <p:blipFill>
          <a:blip r:embed="rId3"/>
          <a:stretch>
            <a:fillRect/>
          </a:stretch>
        </p:blipFill>
        <p:spPr>
          <a:xfrm>
            <a:off x="17190" y="402196"/>
            <a:ext cx="11590637" cy="6471137"/>
          </a:xfrm>
          <a:prstGeom prst="rect">
            <a:avLst/>
          </a:prstGeom>
        </p:spPr>
      </p:pic>
      <p:sp>
        <p:nvSpPr>
          <p:cNvPr id="4" name="Slide Number Placeholder 3"/>
          <p:cNvSpPr>
            <a:spLocks noGrp="1"/>
          </p:cNvSpPr>
          <p:nvPr>
            <p:ph type="sldNum" sz="quarter" idx="4294967295"/>
          </p:nvPr>
        </p:nvSpPr>
        <p:spPr>
          <a:xfrm>
            <a:off x="9448800" y="6356350"/>
            <a:ext cx="2743200" cy="365125"/>
          </a:xfrm>
        </p:spPr>
        <p:txBody>
          <a:bodyPr/>
          <a:lstStyle/>
          <a:p>
            <a:fld id="{6039E477-088D-487D-A482-1547B74FD154}" type="slidenum">
              <a:rPr lang="en-US" smtClean="0"/>
              <a:t>7</a:t>
            </a:fld>
            <a:endParaRPr lang="en-US" dirty="0"/>
          </a:p>
        </p:txBody>
      </p:sp>
      <p:sp>
        <p:nvSpPr>
          <p:cNvPr id="2" name="Rectangle 1">
            <a:extLst>
              <a:ext uri="{FF2B5EF4-FFF2-40B4-BE49-F238E27FC236}">
                <a16:creationId xmlns:a16="http://schemas.microsoft.com/office/drawing/2014/main" id="{F7AC5878-4410-48B9-815B-8E93EF8D6FDB}"/>
              </a:ext>
            </a:extLst>
          </p:cNvPr>
          <p:cNvSpPr/>
          <p:nvPr/>
        </p:nvSpPr>
        <p:spPr>
          <a:xfrm>
            <a:off x="278930" y="4658497"/>
            <a:ext cx="10254343" cy="1868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E0C43564-0AB0-209C-5E33-80668961C079}"/>
              </a:ext>
            </a:extLst>
          </p:cNvPr>
          <p:cNvSpPr txBox="1">
            <a:spLocks/>
          </p:cNvSpPr>
          <p:nvPr/>
        </p:nvSpPr>
        <p:spPr>
          <a:xfrm>
            <a:off x="0" y="-9525"/>
            <a:ext cx="12192000" cy="786384"/>
          </a:xfrm>
          <a:prstGeom prst="rect">
            <a:avLst/>
          </a:prstGeom>
          <a:solidFill>
            <a:srgbClr val="005DAA"/>
          </a:solidFill>
        </p:spPr>
        <p:txBody>
          <a:bodyPr vert="horz" lIns="274320" tIns="45720" rIns="274320" bIns="45720" rtlCol="0" anchor="ctr">
            <a:normAutofit/>
          </a:bodyPr>
          <a:lstStyle>
            <a:lvl1pPr>
              <a:lnSpc>
                <a:spcPct val="90000"/>
              </a:lnSpc>
              <a:spcBef>
                <a:spcPct val="0"/>
              </a:spcBef>
              <a:buNone/>
              <a:defRPr sz="4400" u="none">
                <a:solidFill>
                  <a:schemeClr val="bg1"/>
                </a:solidFill>
                <a:latin typeface="+mj-lt"/>
                <a:ea typeface="+mj-ea"/>
                <a:cs typeface="+mj-cs"/>
              </a:defRPr>
            </a:lvl1pPr>
          </a:lstStyle>
          <a:p>
            <a:pPr algn="ctr"/>
            <a:r>
              <a:rPr lang="en-US" b="1" dirty="0"/>
              <a:t>SPI-RRT Section Part A- Site Demographic Data</a:t>
            </a:r>
          </a:p>
        </p:txBody>
      </p:sp>
    </p:spTree>
    <p:extLst>
      <p:ext uri="{BB962C8B-B14F-4D97-AF65-F5344CB8AC3E}">
        <p14:creationId xmlns:p14="http://schemas.microsoft.com/office/powerpoint/2010/main" val="12547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927D-23C9-4D92-B5A6-DF942E28828E}"/>
              </a:ext>
            </a:extLst>
          </p:cNvPr>
          <p:cNvSpPr>
            <a:spLocks noGrp="1"/>
          </p:cNvSpPr>
          <p:nvPr>
            <p:ph type="title"/>
          </p:nvPr>
        </p:nvSpPr>
        <p:spPr/>
        <p:txBody>
          <a:bodyPr/>
          <a:lstStyle/>
          <a:p>
            <a:pPr algn="ctr"/>
            <a:r>
              <a:rPr lang="en-US" b="1" dirty="0"/>
              <a:t>SPI-RRT Section Part B – Quality Standards</a:t>
            </a:r>
          </a:p>
        </p:txBody>
      </p:sp>
      <p:sp>
        <p:nvSpPr>
          <p:cNvPr id="3" name="Slide Number Placeholder 2">
            <a:extLst>
              <a:ext uri="{FF2B5EF4-FFF2-40B4-BE49-F238E27FC236}">
                <a16:creationId xmlns:a16="http://schemas.microsoft.com/office/drawing/2014/main" id="{3B379983-89F4-4BBC-8229-D1110884D70A}"/>
              </a:ext>
            </a:extLst>
          </p:cNvPr>
          <p:cNvSpPr>
            <a:spLocks noGrp="1"/>
          </p:cNvSpPr>
          <p:nvPr>
            <p:ph type="sldNum" sz="quarter" idx="12"/>
          </p:nvPr>
        </p:nvSpPr>
        <p:spPr/>
        <p:txBody>
          <a:bodyPr/>
          <a:lstStyle/>
          <a:p>
            <a:fld id="{6039E477-088D-487D-A482-1547B74FD154}" type="slidenum">
              <a:rPr lang="en-US" smtClean="0"/>
              <a:t>8</a:t>
            </a:fld>
            <a:endParaRPr lang="en-US" dirty="0"/>
          </a:p>
        </p:txBody>
      </p:sp>
      <p:grpSp>
        <p:nvGrpSpPr>
          <p:cNvPr id="4" name="Group 3">
            <a:extLst>
              <a:ext uri="{FF2B5EF4-FFF2-40B4-BE49-F238E27FC236}">
                <a16:creationId xmlns:a16="http://schemas.microsoft.com/office/drawing/2014/main" id="{682DD5C0-50E5-4BAC-A644-8973A631A033}"/>
              </a:ext>
            </a:extLst>
          </p:cNvPr>
          <p:cNvGrpSpPr/>
          <p:nvPr/>
        </p:nvGrpSpPr>
        <p:grpSpPr>
          <a:xfrm>
            <a:off x="1788552" y="1091525"/>
            <a:ext cx="8614894" cy="5385343"/>
            <a:chOff x="1788552" y="1091525"/>
            <a:chExt cx="8614894" cy="5385343"/>
          </a:xfrm>
        </p:grpSpPr>
        <p:sp>
          <p:nvSpPr>
            <p:cNvPr id="5" name="Freeform: Shape 4">
              <a:extLst>
                <a:ext uri="{FF2B5EF4-FFF2-40B4-BE49-F238E27FC236}">
                  <a16:creationId xmlns:a16="http://schemas.microsoft.com/office/drawing/2014/main" id="{89ED5C0D-64BB-4886-9C3A-75DE901A44C4}"/>
                </a:ext>
              </a:extLst>
            </p:cNvPr>
            <p:cNvSpPr/>
            <p:nvPr/>
          </p:nvSpPr>
          <p:spPr>
            <a:xfrm>
              <a:off x="178855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Personnel Training and Certification</a:t>
              </a:r>
            </a:p>
            <a:p>
              <a:pPr marL="0" lvl="0" indent="0" algn="ctr" defTabSz="800100">
                <a:lnSpc>
                  <a:spcPct val="90000"/>
                </a:lnSpc>
                <a:spcBef>
                  <a:spcPct val="0"/>
                </a:spcBef>
                <a:spcAft>
                  <a:spcPct val="35000"/>
                </a:spcAft>
                <a:buNone/>
              </a:pPr>
              <a:r>
                <a:rPr lang="en-US" sz="1400" b="0" kern="1200" dirty="0"/>
                <a:t>HTS should be offered by testers with adequate and documented training, competent skills, and certified.</a:t>
              </a:r>
              <a:endParaRPr lang="en-US" sz="1800" b="0" kern="1200" dirty="0"/>
            </a:p>
          </p:txBody>
        </p:sp>
        <p:sp>
          <p:nvSpPr>
            <p:cNvPr id="6" name="Freeform: Shape 5">
              <a:extLst>
                <a:ext uri="{FF2B5EF4-FFF2-40B4-BE49-F238E27FC236}">
                  <a16:creationId xmlns:a16="http://schemas.microsoft.com/office/drawing/2014/main" id="{7A368D3B-B956-48B1-8F66-FB4208194670}"/>
                </a:ext>
              </a:extLst>
            </p:cNvPr>
            <p:cNvSpPr/>
            <p:nvPr/>
          </p:nvSpPr>
          <p:spPr>
            <a:xfrm>
              <a:off x="474992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Physical Facility</a:t>
              </a:r>
            </a:p>
            <a:p>
              <a:pPr marL="0" lvl="0" indent="0" algn="ctr" defTabSz="800100">
                <a:lnSpc>
                  <a:spcPct val="90000"/>
                </a:lnSpc>
                <a:spcBef>
                  <a:spcPct val="0"/>
                </a:spcBef>
                <a:spcAft>
                  <a:spcPct val="35000"/>
                </a:spcAft>
                <a:buNone/>
              </a:pPr>
              <a:r>
                <a:rPr lang="en-US" sz="1400" b="0" kern="1200" dirty="0"/>
                <a:t>The testing site is adequate to provide a safe and effective HTS services.</a:t>
              </a:r>
              <a:endParaRPr lang="en-US" sz="1800" b="0" kern="1200" dirty="0"/>
            </a:p>
          </p:txBody>
        </p:sp>
        <p:sp>
          <p:nvSpPr>
            <p:cNvPr id="8" name="Freeform: Shape 7">
              <a:extLst>
                <a:ext uri="{FF2B5EF4-FFF2-40B4-BE49-F238E27FC236}">
                  <a16:creationId xmlns:a16="http://schemas.microsoft.com/office/drawing/2014/main" id="{B28474A0-7499-434B-A5B0-4FEC5B0E9916}"/>
                </a:ext>
              </a:extLst>
            </p:cNvPr>
            <p:cNvSpPr/>
            <p:nvPr/>
          </p:nvSpPr>
          <p:spPr>
            <a:xfrm>
              <a:off x="7711292" y="1091525"/>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Safety</a:t>
              </a:r>
            </a:p>
            <a:p>
              <a:pPr marL="0" lvl="0" indent="0" algn="ctr" defTabSz="800100">
                <a:lnSpc>
                  <a:spcPct val="90000"/>
                </a:lnSpc>
                <a:spcBef>
                  <a:spcPct val="0"/>
                </a:spcBef>
                <a:spcAft>
                  <a:spcPct val="35000"/>
                </a:spcAft>
                <a:buNone/>
              </a:pPr>
              <a:r>
                <a:rPr lang="en-US" sz="1400" b="0" kern="1200" dirty="0"/>
                <a:t>The testing sites implements infection prevention and control processes.</a:t>
              </a:r>
              <a:endParaRPr lang="en-US" sz="1800" b="0" kern="1200" dirty="0"/>
            </a:p>
          </p:txBody>
        </p:sp>
        <p:sp>
          <p:nvSpPr>
            <p:cNvPr id="9" name="Freeform: Shape 8">
              <a:extLst>
                <a:ext uri="{FF2B5EF4-FFF2-40B4-BE49-F238E27FC236}">
                  <a16:creationId xmlns:a16="http://schemas.microsoft.com/office/drawing/2014/main" id="{809C1477-2072-4F63-AFF4-70E2C53C3092}"/>
                </a:ext>
              </a:extLst>
            </p:cNvPr>
            <p:cNvSpPr/>
            <p:nvPr/>
          </p:nvSpPr>
          <p:spPr>
            <a:xfrm>
              <a:off x="178855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Pre-Testing</a:t>
              </a:r>
            </a:p>
            <a:p>
              <a:pPr marL="0" lvl="0" indent="0" algn="ctr" defTabSz="800100">
                <a:lnSpc>
                  <a:spcPct val="90000"/>
                </a:lnSpc>
                <a:spcBef>
                  <a:spcPct val="0"/>
                </a:spcBef>
                <a:spcAft>
                  <a:spcPct val="35000"/>
                </a:spcAft>
                <a:buNone/>
              </a:pPr>
              <a:r>
                <a:rPr lang="en-US" sz="1400" b="0" kern="1200" dirty="0"/>
                <a:t>All safety and specimen collection procedures are followed, test kits and consumables are adequate to provide accurate and reliable test results </a:t>
              </a:r>
              <a:endParaRPr lang="en-US" sz="1800" b="0" kern="1200" dirty="0"/>
            </a:p>
          </p:txBody>
        </p:sp>
        <p:sp>
          <p:nvSpPr>
            <p:cNvPr id="10" name="Freeform: Shape 9">
              <a:extLst>
                <a:ext uri="{FF2B5EF4-FFF2-40B4-BE49-F238E27FC236}">
                  <a16:creationId xmlns:a16="http://schemas.microsoft.com/office/drawing/2014/main" id="{CD44ED7D-5762-4357-8383-FA2172F56365}"/>
                </a:ext>
              </a:extLst>
            </p:cNvPr>
            <p:cNvSpPr/>
            <p:nvPr/>
          </p:nvSpPr>
          <p:spPr>
            <a:xfrm>
              <a:off x="474992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Testing</a:t>
              </a:r>
            </a:p>
            <a:p>
              <a:pPr marL="0" lvl="0" indent="0" algn="ctr" defTabSz="800100">
                <a:lnSpc>
                  <a:spcPct val="90000"/>
                </a:lnSpc>
                <a:spcBef>
                  <a:spcPct val="0"/>
                </a:spcBef>
                <a:spcAft>
                  <a:spcPct val="35000"/>
                </a:spcAft>
                <a:buNone/>
              </a:pPr>
              <a:r>
                <a:rPr lang="en-US" sz="1400" b="0" kern="1200" dirty="0"/>
                <a:t>All safety and testing procedures are implemented during throughout testing</a:t>
              </a:r>
              <a:endParaRPr lang="en-US" sz="1800" b="0" kern="1200" dirty="0"/>
            </a:p>
          </p:txBody>
        </p:sp>
        <p:sp>
          <p:nvSpPr>
            <p:cNvPr id="11" name="Freeform: Shape 10">
              <a:extLst>
                <a:ext uri="{FF2B5EF4-FFF2-40B4-BE49-F238E27FC236}">
                  <a16:creationId xmlns:a16="http://schemas.microsoft.com/office/drawing/2014/main" id="{FF3BCCFC-2256-402E-A648-CF9F9A9F2937}"/>
                </a:ext>
              </a:extLst>
            </p:cNvPr>
            <p:cNvSpPr/>
            <p:nvPr/>
          </p:nvSpPr>
          <p:spPr>
            <a:xfrm>
              <a:off x="7711292" y="2976034"/>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Post-Testing</a:t>
              </a:r>
            </a:p>
            <a:p>
              <a:pPr marL="0" lvl="0" indent="0" algn="ctr" defTabSz="800100">
                <a:lnSpc>
                  <a:spcPct val="90000"/>
                </a:lnSpc>
                <a:spcBef>
                  <a:spcPct val="0"/>
                </a:spcBef>
                <a:spcAft>
                  <a:spcPct val="35000"/>
                </a:spcAft>
                <a:buNone/>
              </a:pPr>
              <a:r>
                <a:rPr lang="en-US" sz="1400" b="0" kern="1200" dirty="0"/>
                <a:t>Documents and procedures (SOPs/job aides) regarding reporting and reviewing results are implemented</a:t>
              </a:r>
              <a:endParaRPr lang="en-US" sz="1800" b="0" kern="1200" dirty="0"/>
            </a:p>
          </p:txBody>
        </p:sp>
        <p:sp>
          <p:nvSpPr>
            <p:cNvPr id="12" name="Freeform: Shape 11">
              <a:extLst>
                <a:ext uri="{FF2B5EF4-FFF2-40B4-BE49-F238E27FC236}">
                  <a16:creationId xmlns:a16="http://schemas.microsoft.com/office/drawing/2014/main" id="{F3A601F4-B4BB-4311-818E-230905C371BB}"/>
                </a:ext>
              </a:extLst>
            </p:cNvPr>
            <p:cNvSpPr/>
            <p:nvPr/>
          </p:nvSpPr>
          <p:spPr>
            <a:xfrm>
              <a:off x="1788552" y="4860542"/>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External Quality Assessment</a:t>
              </a:r>
            </a:p>
            <a:p>
              <a:pPr marL="0" lvl="0" indent="0" algn="ctr" defTabSz="800100">
                <a:lnSpc>
                  <a:spcPct val="90000"/>
                </a:lnSpc>
                <a:spcBef>
                  <a:spcPct val="0"/>
                </a:spcBef>
                <a:spcAft>
                  <a:spcPct val="35000"/>
                </a:spcAft>
                <a:buNone/>
              </a:pPr>
              <a:r>
                <a:rPr lang="en-US" sz="1400" b="0" kern="1200" dirty="0"/>
                <a:t>Testing sites are periodically audited for performance and Audited if quality assurance procedures are followed and documented</a:t>
              </a:r>
              <a:endParaRPr lang="en-US" sz="1800" b="0" kern="1200" dirty="0"/>
            </a:p>
          </p:txBody>
        </p:sp>
        <p:sp>
          <p:nvSpPr>
            <p:cNvPr id="13" name="Freeform: Shape 12">
              <a:extLst>
                <a:ext uri="{FF2B5EF4-FFF2-40B4-BE49-F238E27FC236}">
                  <a16:creationId xmlns:a16="http://schemas.microsoft.com/office/drawing/2014/main" id="{E1E0E370-AFBD-43A8-8455-C420F6FFC9A4}"/>
                </a:ext>
              </a:extLst>
            </p:cNvPr>
            <p:cNvSpPr/>
            <p:nvPr/>
          </p:nvSpPr>
          <p:spPr>
            <a:xfrm>
              <a:off x="4777921" y="4861576"/>
              <a:ext cx="2692154" cy="1615292"/>
            </a:xfrm>
            <a:custGeom>
              <a:avLst/>
              <a:gdLst>
                <a:gd name="connsiteX0" fmla="*/ 0 w 2692154"/>
                <a:gd name="connsiteY0" fmla="*/ 0 h 1615292"/>
                <a:gd name="connsiteX1" fmla="*/ 2692154 w 2692154"/>
                <a:gd name="connsiteY1" fmla="*/ 0 h 1615292"/>
                <a:gd name="connsiteX2" fmla="*/ 2692154 w 2692154"/>
                <a:gd name="connsiteY2" fmla="*/ 1615292 h 1615292"/>
                <a:gd name="connsiteX3" fmla="*/ 0 w 2692154"/>
                <a:gd name="connsiteY3" fmla="*/ 1615292 h 1615292"/>
                <a:gd name="connsiteX4" fmla="*/ 0 w 2692154"/>
                <a:gd name="connsiteY4" fmla="*/ 0 h 16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154" h="1615292">
                  <a:moveTo>
                    <a:pt x="0" y="0"/>
                  </a:moveTo>
                  <a:lnTo>
                    <a:pt x="2692154" y="0"/>
                  </a:lnTo>
                  <a:lnTo>
                    <a:pt x="2692154" y="1615292"/>
                  </a:lnTo>
                  <a:lnTo>
                    <a:pt x="0" y="1615292"/>
                  </a:lnTo>
                  <a:lnTo>
                    <a:pt x="0" y="0"/>
                  </a:lnTo>
                  <a:close/>
                </a:path>
              </a:pathLst>
            </a:custGeom>
            <a:solidFill>
              <a:srgbClr val="FFFF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HIV-1 Recent Infection Surveillance</a:t>
              </a:r>
            </a:p>
            <a:p>
              <a:pPr marL="0" lvl="0" indent="0" algn="ctr" defTabSz="800100">
                <a:lnSpc>
                  <a:spcPct val="90000"/>
                </a:lnSpc>
                <a:spcBef>
                  <a:spcPct val="0"/>
                </a:spcBef>
                <a:spcAft>
                  <a:spcPct val="35000"/>
                </a:spcAft>
                <a:buNone/>
              </a:pPr>
              <a:r>
                <a:rPr lang="en-US" sz="1800" b="0" kern="1200" dirty="0"/>
                <a:t>   </a:t>
              </a:r>
              <a:r>
                <a:rPr lang="en-US" sz="1400" b="0" kern="1200" dirty="0"/>
                <a:t>All safety and testing procedures for RTRI are implemented throughout the testing process</a:t>
              </a:r>
              <a:endParaRPr lang="en-US" sz="1800" b="0" kern="1200" dirty="0"/>
            </a:p>
          </p:txBody>
        </p:sp>
      </p:grpSp>
    </p:spTree>
    <p:extLst>
      <p:ext uri="{BB962C8B-B14F-4D97-AF65-F5344CB8AC3E}">
        <p14:creationId xmlns:p14="http://schemas.microsoft.com/office/powerpoint/2010/main" val="966156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2000" cy="786384"/>
          </a:xfrm>
        </p:spPr>
        <p:txBody>
          <a:bodyPr vert="horz" lIns="274320" tIns="45720" rIns="274320" bIns="45720" rtlCol="0" anchor="ctr">
            <a:normAutofit/>
          </a:bodyPr>
          <a:lstStyle/>
          <a:p>
            <a:pPr algn="ctr"/>
            <a:r>
              <a:rPr lang="en-US" b="1" dirty="0"/>
              <a:t>SPI-RRT User Guide</a:t>
            </a:r>
          </a:p>
        </p:txBody>
      </p:sp>
      <p:sp>
        <p:nvSpPr>
          <p:cNvPr id="4" name="Slide Number Placeholder 3"/>
          <p:cNvSpPr>
            <a:spLocks noGrp="1"/>
          </p:cNvSpPr>
          <p:nvPr>
            <p:ph type="sldNum" sz="quarter" idx="12"/>
          </p:nvPr>
        </p:nvSpPr>
        <p:spPr>
          <a:xfrm>
            <a:off x="10878282" y="6476874"/>
            <a:ext cx="1054100" cy="365125"/>
          </a:xfrm>
        </p:spPr>
        <p:txBody>
          <a:bodyPr anchor="ctr">
            <a:normAutofit/>
          </a:bodyPr>
          <a:lstStyle/>
          <a:p>
            <a:pPr>
              <a:spcAft>
                <a:spcPts val="600"/>
              </a:spcAft>
            </a:pPr>
            <a:fld id="{6039E477-088D-487D-A482-1547B74FD154}" type="slidenum">
              <a:rPr lang="en-US" smtClean="0"/>
              <a:pPr>
                <a:spcAft>
                  <a:spcPts val="600"/>
                </a:spcAft>
              </a:pPr>
              <a:t>9</a:t>
            </a:fld>
            <a:endParaRPr lang="en-US" dirty="0"/>
          </a:p>
        </p:txBody>
      </p:sp>
      <p:pic>
        <p:nvPicPr>
          <p:cNvPr id="3" name="Picture 2">
            <a:extLst>
              <a:ext uri="{FF2B5EF4-FFF2-40B4-BE49-F238E27FC236}">
                <a16:creationId xmlns:a16="http://schemas.microsoft.com/office/drawing/2014/main" id="{748A9A80-47B7-4793-8651-78D5023D4015}"/>
              </a:ext>
            </a:extLst>
          </p:cNvPr>
          <p:cNvPicPr>
            <a:picLocks noChangeAspect="1"/>
          </p:cNvPicPr>
          <p:nvPr/>
        </p:nvPicPr>
        <p:blipFill>
          <a:blip r:embed="rId3"/>
          <a:stretch>
            <a:fillRect/>
          </a:stretch>
        </p:blipFill>
        <p:spPr>
          <a:xfrm>
            <a:off x="272196" y="1224933"/>
            <a:ext cx="4032637" cy="4803867"/>
          </a:xfrm>
          <a:prstGeom prst="rect">
            <a:avLst/>
          </a:prstGeom>
        </p:spPr>
      </p:pic>
      <p:sp>
        <p:nvSpPr>
          <p:cNvPr id="6" name="Rectangle 5">
            <a:extLst>
              <a:ext uri="{FF2B5EF4-FFF2-40B4-BE49-F238E27FC236}">
                <a16:creationId xmlns:a16="http://schemas.microsoft.com/office/drawing/2014/main" id="{29A84CE9-DD46-48BC-A8B7-EC22B5F5088E}"/>
              </a:ext>
            </a:extLst>
          </p:cNvPr>
          <p:cNvSpPr/>
          <p:nvPr/>
        </p:nvSpPr>
        <p:spPr>
          <a:xfrm>
            <a:off x="888456" y="4256597"/>
            <a:ext cx="3174028" cy="524380"/>
          </a:xfrm>
          <a:prstGeom prst="rect">
            <a:avLst/>
          </a:prstGeom>
        </p:spPr>
        <p:txBody>
          <a:bodyPr wrap="square">
            <a:spAutoFit/>
          </a:bodyPr>
          <a:lstStyle/>
          <a:p>
            <a:pPr algn="ctr"/>
            <a:r>
              <a:rPr lang="en-US" sz="1400" b="1" dirty="0"/>
              <a:t>Guidance Quality Assurance practices at</a:t>
            </a:r>
          </a:p>
          <a:p>
            <a:pPr algn="ctr"/>
            <a:r>
              <a:rPr lang="en-US" sz="1400" b="1" dirty="0"/>
              <a:t>HIV testing sites</a:t>
            </a:r>
          </a:p>
        </p:txBody>
      </p:sp>
      <p:pic>
        <p:nvPicPr>
          <p:cNvPr id="9" name="Content Placeholder 8">
            <a:extLst>
              <a:ext uri="{FF2B5EF4-FFF2-40B4-BE49-F238E27FC236}">
                <a16:creationId xmlns:a16="http://schemas.microsoft.com/office/drawing/2014/main" id="{57E4E0B2-7E01-51B6-CE05-2D543C32C636}"/>
              </a:ext>
            </a:extLst>
          </p:cNvPr>
          <p:cNvPicPr>
            <a:picLocks noGrp="1" noChangeAspect="1"/>
          </p:cNvPicPr>
          <p:nvPr>
            <p:ph idx="1"/>
          </p:nvPr>
        </p:nvPicPr>
        <p:blipFill>
          <a:blip r:embed="rId4"/>
          <a:stretch>
            <a:fillRect/>
          </a:stretch>
        </p:blipFill>
        <p:spPr>
          <a:xfrm>
            <a:off x="4772686" y="970959"/>
            <a:ext cx="5355770" cy="2744698"/>
          </a:xfrm>
          <a:prstGeom prst="rect">
            <a:avLst/>
          </a:prstGeom>
        </p:spPr>
      </p:pic>
      <p:pic>
        <p:nvPicPr>
          <p:cNvPr id="5" name="Picture 4"/>
          <p:cNvPicPr>
            <a:picLocks noChangeAspect="1"/>
          </p:cNvPicPr>
          <p:nvPr/>
        </p:nvPicPr>
        <p:blipFill>
          <a:blip r:embed="rId5"/>
          <a:stretch>
            <a:fillRect/>
          </a:stretch>
        </p:blipFill>
        <p:spPr>
          <a:xfrm>
            <a:off x="4772685" y="3846287"/>
            <a:ext cx="5355771" cy="2995711"/>
          </a:xfrm>
          <a:prstGeom prst="rect">
            <a:avLst/>
          </a:prstGeom>
        </p:spPr>
      </p:pic>
    </p:spTree>
    <p:extLst>
      <p:ext uri="{BB962C8B-B14F-4D97-AF65-F5344CB8AC3E}">
        <p14:creationId xmlns:p14="http://schemas.microsoft.com/office/powerpoint/2010/main" val="3293953545"/>
      </p:ext>
    </p:extLst>
  </p:cSld>
  <p:clrMapOvr>
    <a:masterClrMapping/>
  </p:clrMapOvr>
</p:sld>
</file>

<file path=ppt/theme/theme1.xml><?xml version="1.0" encoding="utf-8"?>
<a:theme xmlns:a="http://schemas.openxmlformats.org/drawingml/2006/main" name="Office Theme">
  <a:themeElements>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HT_PPT_Template_20190628" id="{C7034DAD-71F0-4ABA-B46B-1D1BBB847606}" vid="{4C2CA131-0FCC-40C8-9334-FB741BBD4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dc5e71a-92c4-4f6d-817f-dfbfbdb6be1d" xsi:nil="true"/>
    <lcf76f155ced4ddcb4097134ff3c332f xmlns="be3c1013-821e-4e98-bbfa-76f80fde421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7F5FF27D5830488CADF2E081BCCF5A" ma:contentTypeVersion="13" ma:contentTypeDescription="Create a new document." ma:contentTypeScope="" ma:versionID="fecaef3fc37a69ce273598797f8cd7f4">
  <xsd:schema xmlns:xsd="http://www.w3.org/2001/XMLSchema" xmlns:xs="http://www.w3.org/2001/XMLSchema" xmlns:p="http://schemas.microsoft.com/office/2006/metadata/properties" xmlns:ns2="be3c1013-821e-4e98-bbfa-76f80fde421a" xmlns:ns3="4dc5e71a-92c4-4f6d-817f-dfbfbdb6be1d" targetNamespace="http://schemas.microsoft.com/office/2006/metadata/properties" ma:root="true" ma:fieldsID="9dfedb2b43efe4eda230c1e38dc65362" ns2:_="" ns3:_="">
    <xsd:import namespace="be3c1013-821e-4e98-bbfa-76f80fde421a"/>
    <xsd:import namespace="4dc5e71a-92c4-4f6d-817f-dfbfbdb6be1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3c1013-821e-4e98-bbfa-76f80fde4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c5e71a-92c4-4f6d-817f-dfbfbdb6be1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390015d-917b-43c1-bbf7-0a9752631af6}" ma:internalName="TaxCatchAll" ma:showField="CatchAllData" ma:web="4dc5e71a-92c4-4f6d-817f-dfbfbdb6be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742188-B41A-4C9C-9D4F-0653689F82EB}">
  <ds:schemaRefs>
    <ds:schemaRef ds:uri="http://schemas.microsoft.com/sharepoint/v3/contenttype/forms"/>
  </ds:schemaRefs>
</ds:datastoreItem>
</file>

<file path=customXml/itemProps2.xml><?xml version="1.0" encoding="utf-8"?>
<ds:datastoreItem xmlns:ds="http://schemas.openxmlformats.org/officeDocument/2006/customXml" ds:itemID="{560B6079-2394-489E-9EFF-180DDEEA74A0}">
  <ds:schemaRefs>
    <ds:schemaRef ds:uri="http://schemas.microsoft.com/office/2006/metadata/properties"/>
    <ds:schemaRef ds:uri="http://schemas.microsoft.com/office/infopath/2007/PartnerControls"/>
    <ds:schemaRef ds:uri="4dc5e71a-92c4-4f6d-817f-dfbfbdb6be1d"/>
    <ds:schemaRef ds:uri="be3c1013-821e-4e98-bbfa-76f80fde421a"/>
  </ds:schemaRefs>
</ds:datastoreItem>
</file>

<file path=customXml/itemProps3.xml><?xml version="1.0" encoding="utf-8"?>
<ds:datastoreItem xmlns:ds="http://schemas.openxmlformats.org/officeDocument/2006/customXml" ds:itemID="{C3722E23-B4EF-4D0F-B62A-C224F9743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3c1013-821e-4e98-bbfa-76f80fde421a"/>
    <ds:schemaRef ds:uri="4dc5e71a-92c4-4f6d-817f-dfbfbdb6be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25063</TotalTime>
  <Words>2210</Words>
  <Application>Microsoft Office PowerPoint</Application>
  <PresentationFormat>Widescreen</PresentationFormat>
  <Paragraphs>297</Paragraphs>
  <Slides>14</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Calibri</vt:lpstr>
      <vt:lpstr>Calibri Light</vt:lpstr>
      <vt:lpstr>Cambria</vt:lpstr>
      <vt:lpstr>Century Gothic</vt:lpstr>
      <vt:lpstr>Courier New</vt:lpstr>
      <vt:lpstr>Franklin Gothic Medium</vt:lpstr>
      <vt:lpstr>Gill Sans MT</vt:lpstr>
      <vt:lpstr>Times New Roman</vt:lpstr>
      <vt:lpstr>Verdana</vt:lpstr>
      <vt:lpstr>Wingdings</vt:lpstr>
      <vt:lpstr>Office Theme</vt:lpstr>
      <vt:lpstr>Site Monitoring Refresher</vt:lpstr>
      <vt:lpstr> Stepwise Process for Improving the Quality of HIV Rapid and Recent Testing  S</vt:lpstr>
      <vt:lpstr> Stepwise Process for Improving the Quality of HIV Rapid and Recent Testing  S</vt:lpstr>
      <vt:lpstr>SPI-RRT Assessment Stages and Requirements</vt:lpstr>
      <vt:lpstr>Site Audit  Activities</vt:lpstr>
      <vt:lpstr>Site Assessment Methods </vt:lpstr>
      <vt:lpstr>PowerPoint Presentation</vt:lpstr>
      <vt:lpstr>SPI-RRT Section Part B – Quality Standards</vt:lpstr>
      <vt:lpstr>SPI-RRT User Guide</vt:lpstr>
      <vt:lpstr>SPI-RRT Checklist Part C- Site Scores  </vt:lpstr>
      <vt:lpstr>SPI-RRT Checklist Part D- Summary Report </vt:lpstr>
      <vt:lpstr>SPI-RRT Checklist Part D- Action Plan </vt:lpstr>
      <vt:lpstr>Road Map to Site Certification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Stepwise Process for Improving the Quality of Rapid and Recency Testing (SPI-RRT)</dc:title>
  <dc:creator>Jackson, Keisha G. (CDC/DDPHSIS/CGH/DGHT)</dc:creator>
  <cp:lastModifiedBy>Wray-Gordon, Floris Rosalyn (CDC/GHC/DGHT) (CTR)</cp:lastModifiedBy>
  <cp:revision>190</cp:revision>
  <dcterms:created xsi:type="dcterms:W3CDTF">2020-03-17T15:40:49Z</dcterms:created>
  <dcterms:modified xsi:type="dcterms:W3CDTF">2024-08-29T09:58:24Z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2020-12-07T15:53:04Z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3a5920a8-d6f1-4f71-b110-d022799de0d5</vt:lpwstr>
  </property>
  <property fmtid="{D5CDD505-2E9C-101B-9397-08002B2CF9AE}" pid="8" name="MSIP_Label_7b94a7b8-f06c-4dfe-bdcc-9b548fd58c31_ContentBits">
    <vt:lpwstr>0</vt:lpwstr>
  </property>
  <property fmtid="{D5CDD505-2E9C-101B-9397-08002B2CF9AE}" pid="9" name="ContentTypeId">
    <vt:lpwstr>0x010100887F5FF27D5830488CADF2E081BCCF5A</vt:lpwstr>
  </property>
  <property fmtid="{D5CDD505-2E9C-101B-9397-08002B2CF9AE}" pid="10" name="MediaServiceImageTags">
    <vt:lpwstr/>
  </property>
</Properties>
</file>